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6" r:id="rId5"/>
    <p:sldId id="269" r:id="rId6"/>
    <p:sldId id="270" r:id="rId7"/>
    <p:sldId id="260" r:id="rId8"/>
    <p:sldId id="271" r:id="rId9"/>
    <p:sldId id="272" r:id="rId10"/>
    <p:sldId id="273" r:id="rId11"/>
    <p:sldId id="265" r:id="rId12"/>
    <p:sldId id="283" r:id="rId13"/>
    <p:sldId id="275" r:id="rId14"/>
    <p:sldId id="276" r:id="rId15"/>
    <p:sldId id="261" r:id="rId16"/>
    <p:sldId id="285" r:id="rId17"/>
    <p:sldId id="284" r:id="rId18"/>
    <p:sldId id="288" r:id="rId19"/>
    <p:sldId id="287" r:id="rId20"/>
    <p:sldId id="278" r:id="rId21"/>
    <p:sldId id="290" r:id="rId22"/>
    <p:sldId id="293" r:id="rId23"/>
    <p:sldId id="292" r:id="rId24"/>
    <p:sldId id="268" r:id="rId25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62B"/>
    <a:srgbClr val="051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 autoAdjust="0"/>
    <p:restoredTop sz="94724" autoAdjust="0"/>
  </p:normalViewPr>
  <p:slideViewPr>
    <p:cSldViewPr snapToGrid="0">
      <p:cViewPr>
        <p:scale>
          <a:sx n="120" d="100"/>
          <a:sy n="120" d="100"/>
        </p:scale>
        <p:origin x="144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7D189C-E332-5C09-7E6F-8D2D8D269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F1CE70-F840-A985-09E5-B890684D31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D242F-F80B-4079-8B5D-572B8DA0843C}" type="datetimeFigureOut">
              <a:rPr lang="es-CR" smtClean="0"/>
              <a:t>7/11/24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94A7D0-7E48-1CAC-507D-B1F6B6CD0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DA85F1-E11A-2490-5E2B-45B15F5A0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8DF61-8FF4-41B8-BAD3-5D1A4181F11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05914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656C6-153C-4917-9E1D-A0166DB311EC}" type="datetimeFigureOut">
              <a:rPr lang="es-CR" smtClean="0"/>
              <a:t>7/11/24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71075-4CEA-4F20-BDD1-825D83F13047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3772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6799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4343-7F81-32AE-98D4-FAC4B2C69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29C866-1B18-C569-79EF-65133C3C4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D413C54-CBFA-6730-4010-A156710F7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1CF71D-33E0-56F6-892E-37CADEBC0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975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0025-B05B-1AE9-96C1-11D8F67A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9A95DED-BFBB-14A0-D19E-7DF9787A4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F0F4F6-3266-E416-0574-93E39939E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E27609-4055-1D86-4F99-59AF4E3EE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5616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D8102-B829-708D-B66D-18327FFF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4F6457-2262-8A79-A036-A4FBD0069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46DDA7-76B3-B68A-BF52-9A64C6FB6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E4547F-3DF2-D644-5EDF-8E5949B40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74718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117C-8AD8-94E8-3029-939FE0D86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30B1448-1143-8CF1-CA7A-3F754DF34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F3656A-57F7-7BDF-856C-D4D1FB588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189DD8-7793-A1F1-3260-1D66692CC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32319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66172-40ED-6E7D-A682-268B9ED6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DF6224-E528-BA01-9486-5CD908F21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B83148-5DA4-D586-83B6-473758695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F5925F-40AB-6ACC-14A4-E6E4575AC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89582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BBDBC-FF1A-642B-D67B-C7299FA42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65DB85-A090-02E1-EB1A-5915276A3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853015-731A-5CE2-6148-DEE2C4B00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26AF39-21AF-7437-EB37-1CC27B28B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98452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0214-B854-7CF8-F1FC-3F2E21C30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0465F5-16C6-879E-E16C-DBAA3A7E3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CDFF375-730B-9D28-51B3-AB5892548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BBB70B-0864-C41C-BA99-3E96C1D19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73634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9066-5FAC-426C-63E6-25961CD67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747427-5CDF-4A0B-13F7-76B210F1C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E2191D6-C166-A5FC-9254-97DA3AA07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11AD2-EEF9-F4E3-71FC-6F220ACA7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95333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3B73-8FDA-D3F7-E6BE-545EBF4B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432EC9-CC24-696E-C51E-4132EB708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D2C6C8-F96D-97C7-F046-7466CC3F8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12B4D-6A2F-A403-73B7-81E06B71A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30272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4B4C-79C0-8824-87E5-8FD1EDB0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9E85AF-3DFD-4294-60AA-E0A6696B6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0ACA06-6FFA-4971-CF7C-ECC1A3611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40C242-C84D-470D-F0F9-2830B775B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19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49060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4CC9-1B95-773A-88EC-32A564DFB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0FFE59-318F-E687-B205-2FD8B5D51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09AFEB-8D56-115D-6395-D2C2A615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F6D589-205F-DA04-4CC3-43C2E7159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5425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D8BC-10C7-8733-96AD-1B06D069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6C96E93-790B-8461-F212-F8945AB66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2D09C6-EAE2-847D-E69C-AF8361652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88BCA4-B592-D252-5F36-14A682363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15730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9641-87CE-6F25-2CF0-1A3C65E7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A8077E-5136-4BA2-42CE-44371635C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08C4E3-2436-7DF2-CB52-9B2C2891B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251C13-3461-E6A1-46B2-2E2DDBC3E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3990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A4B6A-2D0E-233D-315C-C43C5193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B9772B1-7F08-C68A-3C25-50B87DA0E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A40610-844F-6786-86E3-D7D26AB0A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DE87F7-85FD-ED81-8DA0-1F3DF1923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01584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92F1F-FF36-9D13-2E5C-FD0A6D8DC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67C3AA-B754-FBA7-9178-0788A860A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B7A13B-DCB9-77AA-143B-AA3DF039E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D11CD-490F-21E3-1D1E-8455E80BB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71212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67D57-5474-87BA-6153-12E957CCC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AE1539-3683-620D-9F6F-07A6F5B5A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47ACC09-269D-1391-9C73-594491376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A1DF8A-183E-D83F-0D85-722568588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24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5204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1E80B-1137-EEF6-F9F7-52CB49F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B810D3-AFCF-7F1B-36FA-F0213B50EC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9F11309-F108-570B-5877-52DCDA191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492CA9-4BA7-E7B4-4BC8-D50202445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7119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58A7-5695-3CCC-CE07-5A1149DD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7D01C21-E10A-59B3-DDD7-C23C2FD72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593F7A-515D-0798-D374-7B56E19EE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C1CC43-B53E-3B13-E763-465D92E11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8136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94C88-3111-3E71-5925-6AEF0960A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67BA6C-35EE-743A-BEE9-69AC2801C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DB89983-E58C-7819-23A5-A3846D924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EAFD73-9D3F-7DB4-4EF8-DE074987E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2888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EEB3C-B378-92D3-B8E8-89AEA7DB5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57D362C-CF62-CDF0-BC27-11612E530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9B4115-65C7-BB5B-9551-7BC2634BC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540459-892C-1745-1CC4-E2C8726F5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7372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2E426-AA5A-AC9D-DBEF-2F3F6FE8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1EBE6C-0AEA-5411-A2C2-B317E093F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B48A78-A43D-3AA5-EB8B-BBA59BD92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00DCB1-E4E2-26B7-9E65-762F13C3D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9218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8F2A-1211-C864-9105-79DC94A8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9C8C120-EAD7-15D7-6151-BAF09C8C5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A6AA974-B3FC-7F7F-14B3-D86E5BBB6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20DCD1-8AB5-C367-D405-4B746C21E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17207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FED9E-BEF9-F976-8998-60C173CF8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1012AB-EF61-B97F-E2B3-D9E5275A1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7BFF997-AEF4-B387-C436-6D4854A5C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272C8-52FB-3832-96FC-3E22210CC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1075-4CEA-4F20-BDD1-825D83F13047}" type="slidenum">
              <a:rPr lang="es-CR" smtClean="0"/>
              <a:t>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9788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4E20C-B253-315C-B8E0-2AD13B1C8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9926" y="341745"/>
            <a:ext cx="6650183" cy="3168218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BCAFBE-7086-974E-F3C9-3B8A4E4DA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9925" y="3602038"/>
            <a:ext cx="665018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0C9080-7553-0D2D-3B11-0EF6938C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BD8E11-7A8D-5414-4769-04915932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C38B5F-E322-E7D6-3B8E-63B3CB91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2400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2434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9850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4560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9440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0251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C9B80-25A6-F838-5F41-F64AB734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B72A9-EA27-57C1-4D40-3778808A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E9FDD-C90E-EA3A-BB1D-68F8A7E23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EA693C-CF67-68C0-89B1-892843C4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FB1-2DBF-483A-9578-AAEFB93CB81B}" type="datetimeFigureOut">
              <a:rPr lang="es-CR" smtClean="0"/>
              <a:t>7/11/24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A5CF56-E14B-B5FC-A3AE-D7706799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00F3E0-67D7-BCFF-907A-462154D9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B6EC-8A3C-410E-814D-A4813CA72575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4683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9091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C9B80-25A6-F838-5F41-F64AB734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B72A9-EA27-57C1-4D40-3778808A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3E9FDD-C90E-EA3A-BB1D-68F8A7E23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3EA693C-CF67-68C0-89B1-892843C4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D7FB1-2DBF-483A-9578-AAEFB93CB81B}" type="datetimeFigureOut">
              <a:rPr lang="es-CR" smtClean="0"/>
              <a:t>7/11/24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A5CF56-E14B-B5FC-A3AE-D7706799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00F3E0-67D7-BCFF-907A-462154D9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2B6EC-8A3C-410E-814D-A4813CA72575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0974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9784-304B-11FF-582E-55493AE8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52B31-CE15-B278-2FF2-2792FA9C7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49DE8E-9ED9-848D-978B-B805F9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8EA9FF-17DC-236F-182E-7000C3AD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D1E6B-DDA0-1C70-AA72-C2F9C19B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0087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E7B194-69F4-79AF-3E99-30A7AC91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C34AB9-F805-61AF-DD00-E9866B215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A67121-1E93-F99C-0EF1-CE82622FD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1D5D16-7F97-4695-A789-9A7C6B7140A2}" type="datetimeFigureOut">
              <a:rPr lang="es-CR" smtClean="0"/>
              <a:t>7/11/24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1A305-0251-585E-0A59-0033ED7EE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124366-68C7-5279-264A-778FD151A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40E16-B2DD-485D-802B-F64073176FDF}" type="slidenum">
              <a:rPr lang="es-CR" smtClean="0"/>
              <a:t>‹#›</a:t>
            </a:fld>
            <a:endParaRPr lang="es-C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6FA85-90DB-59A6-457F-77DCA4D150C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385550" y="6672580"/>
            <a:ext cx="7651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R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166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2" r:id="rId4"/>
    <p:sldLayoutId id="2147483659" r:id="rId5"/>
    <p:sldLayoutId id="2147483664" r:id="rId6"/>
    <p:sldLayoutId id="2147483665" r:id="rId7"/>
    <p:sldLayoutId id="2147483666" r:id="rId8"/>
    <p:sldLayoutId id="2147483660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6.svg"/><Relationship Id="rId18" Type="http://schemas.openxmlformats.org/officeDocument/2006/relationships/image" Target="../media/image49.png"/><Relationship Id="rId26" Type="http://schemas.openxmlformats.org/officeDocument/2006/relationships/image" Target="../media/image29.png"/><Relationship Id="rId3" Type="http://schemas.openxmlformats.org/officeDocument/2006/relationships/image" Target="../media/image36.png"/><Relationship Id="rId21" Type="http://schemas.openxmlformats.org/officeDocument/2006/relationships/image" Target="../media/image32.sv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17" Type="http://schemas.openxmlformats.org/officeDocument/2006/relationships/image" Target="../media/image48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20" Type="http://schemas.openxmlformats.org/officeDocument/2006/relationships/image" Target="../media/image31.pn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27.png"/><Relationship Id="rId5" Type="http://schemas.openxmlformats.org/officeDocument/2006/relationships/image" Target="../media/image38.png"/><Relationship Id="rId15" Type="http://schemas.openxmlformats.org/officeDocument/2006/relationships/image" Target="../media/image46.svg"/><Relationship Id="rId23" Type="http://schemas.openxmlformats.org/officeDocument/2006/relationships/image" Target="../media/image52.svg"/><Relationship Id="rId28" Type="http://schemas.openxmlformats.org/officeDocument/2006/relationships/image" Target="../media/image53.png"/><Relationship Id="rId10" Type="http://schemas.openxmlformats.org/officeDocument/2006/relationships/image" Target="../media/image43.svg"/><Relationship Id="rId19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51.png"/><Relationship Id="rId27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26.sv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64.png"/><Relationship Id="rId10" Type="http://schemas.openxmlformats.org/officeDocument/2006/relationships/image" Target="../media/image29.png"/><Relationship Id="rId4" Type="http://schemas.openxmlformats.org/officeDocument/2006/relationships/image" Target="../media/image63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6.svg"/><Relationship Id="rId18" Type="http://schemas.openxmlformats.org/officeDocument/2006/relationships/image" Target="../media/image49.png"/><Relationship Id="rId26" Type="http://schemas.openxmlformats.org/officeDocument/2006/relationships/image" Target="../media/image29.png"/><Relationship Id="rId3" Type="http://schemas.openxmlformats.org/officeDocument/2006/relationships/image" Target="../media/image36.png"/><Relationship Id="rId21" Type="http://schemas.openxmlformats.org/officeDocument/2006/relationships/image" Target="../media/image32.sv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17" Type="http://schemas.openxmlformats.org/officeDocument/2006/relationships/image" Target="../media/image48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7.png"/><Relationship Id="rId20" Type="http://schemas.openxmlformats.org/officeDocument/2006/relationships/image" Target="../media/image31.png"/><Relationship Id="rId29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27.png"/><Relationship Id="rId5" Type="http://schemas.openxmlformats.org/officeDocument/2006/relationships/image" Target="../media/image38.png"/><Relationship Id="rId15" Type="http://schemas.openxmlformats.org/officeDocument/2006/relationships/image" Target="../media/image46.svg"/><Relationship Id="rId23" Type="http://schemas.openxmlformats.org/officeDocument/2006/relationships/image" Target="../media/image52.svg"/><Relationship Id="rId28" Type="http://schemas.openxmlformats.org/officeDocument/2006/relationships/image" Target="../media/image53.png"/><Relationship Id="rId10" Type="http://schemas.openxmlformats.org/officeDocument/2006/relationships/image" Target="../media/image43.svg"/><Relationship Id="rId19" Type="http://schemas.openxmlformats.org/officeDocument/2006/relationships/image" Target="../media/image50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5.png"/><Relationship Id="rId22" Type="http://schemas.openxmlformats.org/officeDocument/2006/relationships/image" Target="../media/image51.png"/><Relationship Id="rId27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59749-880A-D5A7-F762-773699826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9816" y="967660"/>
            <a:ext cx="6650183" cy="3168218"/>
          </a:xfrm>
        </p:spPr>
        <p:txBody>
          <a:bodyPr/>
          <a:lstStyle/>
          <a:p>
            <a:r>
              <a:rPr lang="es-CR" dirty="0"/>
              <a:t>Desmitificando SASE y SSE en redes Zero Trust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879A0D-EF52-F2D1-FBED-D8296256B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9130" y="4306231"/>
            <a:ext cx="8152205" cy="1655762"/>
          </a:xfrm>
        </p:spPr>
        <p:txBody>
          <a:bodyPr>
            <a:normAutofit/>
          </a:bodyPr>
          <a:lstStyle/>
          <a:p>
            <a:r>
              <a:rPr lang="es-CR" dirty="0"/>
              <a:t>Diego Barrantes Rivera</a:t>
            </a:r>
          </a:p>
          <a:p>
            <a:r>
              <a:rPr lang="en-US" dirty="0"/>
              <a:t>Technical Account Manager (Customer Success Specialist)</a:t>
            </a:r>
          </a:p>
          <a:p>
            <a:r>
              <a:rPr lang="es-CR" dirty="0"/>
              <a:t>Cisco </a:t>
            </a:r>
            <a:r>
              <a:rPr lang="es-CR" dirty="0" err="1"/>
              <a:t>Umbrella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385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323CE-EBE4-53E7-0FCA-1F791A1A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B9ED3CA-3110-F13C-92FC-EDCB29731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600" y="698500"/>
            <a:ext cx="6286499" cy="5778500"/>
          </a:xfrm>
          <a:prstGeom prst="wedgeRoundRectCallout">
            <a:avLst>
              <a:gd name="adj1" fmla="val 56525"/>
              <a:gd name="adj2" fmla="val 33101"/>
              <a:gd name="adj3" fmla="val 16667"/>
            </a:avLst>
          </a:prstGeom>
          <a:solidFill>
            <a:schemeClr val="tx2">
              <a:alpha val="59762"/>
            </a:schemeClr>
          </a:solidFill>
          <a:ln w="25400">
            <a:noFill/>
          </a:ln>
        </p:spPr>
        <p:txBody>
          <a:bodyPr>
            <a:normAutofit/>
          </a:bodyPr>
          <a:lstStyle/>
          <a:p>
            <a:r>
              <a:rPr lang="en-US" dirty="0"/>
              <a:t>Security Services Edge</a:t>
            </a:r>
          </a:p>
          <a:p>
            <a:endParaRPr lang="es-ES_tradnl" dirty="0"/>
          </a:p>
          <a:p>
            <a:r>
              <a:rPr lang="es-ES_tradnl" dirty="0"/>
              <a:t>Las capacidades de seguridad de SASE.</a:t>
            </a:r>
          </a:p>
          <a:p>
            <a:endParaRPr lang="es-ES_tradnl" dirty="0"/>
          </a:p>
          <a:p>
            <a:r>
              <a:rPr lang="es-ES_tradnl" dirty="0"/>
              <a:t>Flexibilidad sobre capacidades de seguridad y conectividad para incluir </a:t>
            </a:r>
            <a:r>
              <a:rPr lang="es-ES_tradnl" dirty="0" err="1"/>
              <a:t>best-of-breed</a:t>
            </a:r>
            <a:endParaRPr lang="es-ES_tradn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360343-CCDB-780C-1AF0-12495A59F169}"/>
              </a:ext>
            </a:extLst>
          </p:cNvPr>
          <p:cNvSpPr/>
          <p:nvPr/>
        </p:nvSpPr>
        <p:spPr>
          <a:xfrm>
            <a:off x="342900" y="1308100"/>
            <a:ext cx="3302000" cy="876300"/>
          </a:xfrm>
          <a:prstGeom prst="rect">
            <a:avLst/>
          </a:prstGeom>
          <a:solidFill>
            <a:schemeClr val="accent4">
              <a:alpha val="7040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Zero Trust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BB7AF5-EAE1-BD3A-E758-765B6EF62774}"/>
              </a:ext>
            </a:extLst>
          </p:cNvPr>
          <p:cNvSpPr/>
          <p:nvPr/>
        </p:nvSpPr>
        <p:spPr>
          <a:xfrm>
            <a:off x="342900" y="4794250"/>
            <a:ext cx="3302000" cy="876300"/>
          </a:xfrm>
          <a:prstGeom prst="rect">
            <a:avLst/>
          </a:prstGeom>
          <a:solidFill>
            <a:schemeClr val="tx2">
              <a:alpha val="696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2F865-A953-F72E-97ED-D98FD1C5EA59}"/>
              </a:ext>
            </a:extLst>
          </p:cNvPr>
          <p:cNvSpPr/>
          <p:nvPr/>
        </p:nvSpPr>
        <p:spPr>
          <a:xfrm>
            <a:off x="342900" y="2990850"/>
            <a:ext cx="3302000" cy="876300"/>
          </a:xfrm>
          <a:prstGeom prst="rect">
            <a:avLst/>
          </a:prstGeom>
          <a:solidFill>
            <a:schemeClr val="accent3">
              <a:alpha val="699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SASE</a:t>
            </a:r>
          </a:p>
        </p:txBody>
      </p:sp>
    </p:spTree>
    <p:extLst>
      <p:ext uri="{BB962C8B-B14F-4D97-AF65-F5344CB8AC3E}">
        <p14:creationId xmlns:p14="http://schemas.microsoft.com/office/powerpoint/2010/main" val="328934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9B1F9-B2B3-D63B-F411-A56CF8BB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0648AB-7843-1B0B-99A9-CAE9A99AA5B6}"/>
              </a:ext>
            </a:extLst>
          </p:cNvPr>
          <p:cNvSpPr/>
          <p:nvPr/>
        </p:nvSpPr>
        <p:spPr>
          <a:xfrm>
            <a:off x="-749300" y="0"/>
            <a:ext cx="12941300" cy="6858000"/>
          </a:xfrm>
          <a:prstGeom prst="rect">
            <a:avLst/>
          </a:prstGeom>
          <a:solidFill>
            <a:srgbClr val="051C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93C8F8-1D99-C15B-0CE1-FAA2231AA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747233"/>
            <a:ext cx="8559800" cy="53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2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983F-32AC-6E9D-6E08-7C40FFF1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33A036C-21F5-F859-7473-9673EDF56085}"/>
              </a:ext>
            </a:extLst>
          </p:cNvPr>
          <p:cNvSpPr/>
          <p:nvPr/>
        </p:nvSpPr>
        <p:spPr>
          <a:xfrm flipH="1">
            <a:off x="540911" y="552359"/>
            <a:ext cx="3026239" cy="5817074"/>
          </a:xfrm>
          <a:prstGeom prst="roundRect">
            <a:avLst>
              <a:gd name="adj" fmla="val 16137"/>
            </a:avLst>
          </a:prstGeom>
          <a:solidFill>
            <a:srgbClr val="00B0F0">
              <a:alpha val="92000"/>
            </a:srgb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pic>
        <p:nvPicPr>
          <p:cNvPr id="5" name="Graphic 30">
            <a:extLst>
              <a:ext uri="{FF2B5EF4-FFF2-40B4-BE49-F238E27FC236}">
                <a16:creationId xmlns:a16="http://schemas.microsoft.com/office/drawing/2014/main" id="{40C94F04-6A09-39F5-5477-6B761BB58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771" y="4749986"/>
            <a:ext cx="1156006" cy="1230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E60169-A2BF-EB13-4CBF-16FBC1127314}"/>
              </a:ext>
            </a:extLst>
          </p:cNvPr>
          <p:cNvSpPr/>
          <p:nvPr/>
        </p:nvSpPr>
        <p:spPr>
          <a:xfrm>
            <a:off x="1619042" y="852667"/>
            <a:ext cx="929626" cy="8771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Secure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Web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Gateway</a:t>
            </a:r>
          </a:p>
        </p:txBody>
      </p:sp>
      <p:pic>
        <p:nvPicPr>
          <p:cNvPr id="9" name="Graphic 108">
            <a:extLst>
              <a:ext uri="{FF2B5EF4-FFF2-40B4-BE49-F238E27FC236}">
                <a16:creationId xmlns:a16="http://schemas.microsoft.com/office/drawing/2014/main" id="{A7A9CDE2-83D7-F821-036A-4B5C8C26E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415" y="785414"/>
            <a:ext cx="929626" cy="1011671"/>
          </a:xfrm>
          <a:prstGeom prst="rect">
            <a:avLst/>
          </a:prstGeom>
        </p:spPr>
      </p:pic>
      <p:pic>
        <p:nvPicPr>
          <p:cNvPr id="12" name="Graphic 80">
            <a:extLst>
              <a:ext uri="{FF2B5EF4-FFF2-40B4-BE49-F238E27FC236}">
                <a16:creationId xmlns:a16="http://schemas.microsoft.com/office/drawing/2014/main" id="{23409D80-6588-7A33-C26A-BD36EA08E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71" y="3269796"/>
            <a:ext cx="1173909" cy="12775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D5C717-2A6E-B6AB-4C4D-4E3127EA46EE}"/>
              </a:ext>
            </a:extLst>
          </p:cNvPr>
          <p:cNvSpPr/>
          <p:nvPr/>
        </p:nvSpPr>
        <p:spPr>
          <a:xfrm>
            <a:off x="1619040" y="3377748"/>
            <a:ext cx="1054623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Cloud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Security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Broker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D1EC1-2B0F-ACE2-185B-D4AD58661C7D}"/>
              </a:ext>
            </a:extLst>
          </p:cNvPr>
          <p:cNvSpPr/>
          <p:nvPr/>
        </p:nvSpPr>
        <p:spPr>
          <a:xfrm>
            <a:off x="1619040" y="2324041"/>
            <a:ext cx="929626" cy="5847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Identity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9CAFC-CD8C-A93E-68A4-0A391B19337E}"/>
              </a:ext>
            </a:extLst>
          </p:cNvPr>
          <p:cNvSpPr/>
          <p:nvPr/>
        </p:nvSpPr>
        <p:spPr>
          <a:xfrm>
            <a:off x="1619040" y="4811382"/>
            <a:ext cx="1054623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Zero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Trust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Network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9C2DC0A-EE22-573E-2F05-F69CF3A3EB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5" y="2138689"/>
            <a:ext cx="831946" cy="885876"/>
          </a:xfrm>
          <a:prstGeom prst="rect">
            <a:avLst/>
          </a:prstGeom>
          <a:effectLst>
            <a:outerShdw blurRad="50800" dist="50800" dir="5400000" sx="6000" sy="6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8E741E-742D-D6AF-F02B-5587B9C495CC}"/>
              </a:ext>
            </a:extLst>
          </p:cNvPr>
          <p:cNvSpPr/>
          <p:nvPr/>
        </p:nvSpPr>
        <p:spPr>
          <a:xfrm>
            <a:off x="2673663" y="4811381"/>
            <a:ext cx="8173389" cy="1558053"/>
          </a:xfrm>
          <a:prstGeom prst="rect">
            <a:avLst/>
          </a:prstGeom>
          <a:solidFill>
            <a:srgbClr val="020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bg1"/>
                </a:solidFill>
              </a:rPr>
              <a:t>Acceso adaptable y granular (controlado por identidad y contexto) a aplicaciones privadas y SaaS mediante métodos con y sin agente, y desde dispositivos administrados y no administrados.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9558C5-E687-E678-E513-C69CB06B1CB6}"/>
              </a:ext>
            </a:extLst>
          </p:cNvPr>
          <p:cNvSpPr/>
          <p:nvPr/>
        </p:nvSpPr>
        <p:spPr>
          <a:xfrm>
            <a:off x="2673663" y="3024565"/>
            <a:ext cx="8173389" cy="1786815"/>
          </a:xfrm>
          <a:prstGeom prst="rect">
            <a:avLst/>
          </a:prstGeom>
          <a:solidFill>
            <a:srgbClr val="020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Protección tanto en línea (a través de un proxy con reconocimiento de identidad que admite dispositivos administrados y no administrados) como fuera de banda (a través de API) de aplicaciones SaaS en uso, incluido acceso adaptable, visibilidad y control del tráfico cifrado, prevención de pérdida de datos (DLP) y protección contra malware. y prevención de amenazas.</a:t>
            </a:r>
            <a:endParaRPr lang="en-CR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F1C76-D549-79A3-366D-2688F841B1E0}"/>
              </a:ext>
            </a:extLst>
          </p:cNvPr>
          <p:cNvSpPr/>
          <p:nvPr/>
        </p:nvSpPr>
        <p:spPr>
          <a:xfrm>
            <a:off x="2671820" y="2138688"/>
            <a:ext cx="8173389" cy="885876"/>
          </a:xfrm>
          <a:prstGeom prst="rect">
            <a:avLst/>
          </a:prstGeom>
          <a:solidFill>
            <a:srgbClr val="020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>
                <a:solidFill>
                  <a:schemeClr val="bg1"/>
                </a:solidFill>
              </a:rPr>
              <a:t>Integración con proveedores de identidad (</a:t>
            </a:r>
            <a:r>
              <a:rPr lang="es-ES" dirty="0" err="1">
                <a:solidFill>
                  <a:schemeClr val="bg1"/>
                </a:solidFill>
              </a:rPr>
              <a:t>IdP</a:t>
            </a:r>
            <a:r>
              <a:rPr lang="es-ES" dirty="0">
                <a:solidFill>
                  <a:schemeClr val="bg1"/>
                </a:solidFill>
              </a:rPr>
              <a:t>)para contexto y validación de identidad.</a:t>
            </a:r>
            <a:endParaRPr lang="en-CR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1CC969-DDC2-B5D8-7EEB-31E60BA76105}"/>
              </a:ext>
            </a:extLst>
          </p:cNvPr>
          <p:cNvSpPr/>
          <p:nvPr/>
        </p:nvSpPr>
        <p:spPr>
          <a:xfrm>
            <a:off x="2671820" y="552360"/>
            <a:ext cx="8173389" cy="1586327"/>
          </a:xfrm>
          <a:prstGeom prst="rect">
            <a:avLst/>
          </a:prstGeom>
          <a:solidFill>
            <a:srgbClr val="020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err="1">
                <a:solidFill>
                  <a:schemeClr val="bg1"/>
                </a:solidFill>
              </a:rPr>
              <a:t>Foward</a:t>
            </a:r>
            <a:r>
              <a:rPr lang="es-ES" dirty="0">
                <a:solidFill>
                  <a:schemeClr val="bg1"/>
                </a:solidFill>
              </a:rPr>
              <a:t> Proxy con reconocimiento de identidad (que incluye visibilidad y control del tráfico cifrado, protección contra malware, prevención de amenazas y filtrado de URL).</a:t>
            </a:r>
            <a:endParaRPr lang="en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5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A5D8D-2FD5-23A2-445C-A688A5D01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B8DCBB-6112-AA13-0912-9CB2D4AEB1F1}"/>
              </a:ext>
            </a:extLst>
          </p:cNvPr>
          <p:cNvSpPr/>
          <p:nvPr/>
        </p:nvSpPr>
        <p:spPr>
          <a:xfrm>
            <a:off x="0" y="0"/>
            <a:ext cx="67770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6148" name="Picture 4" descr="2024 Gartner® Magic Quadrant™ for Security Service Edge graphic">
            <a:extLst>
              <a:ext uri="{FF2B5EF4-FFF2-40B4-BE49-F238E27FC236}">
                <a16:creationId xmlns:a16="http://schemas.microsoft.com/office/drawing/2014/main" id="{F824135E-D5E6-E984-8CCA-2B3C0BA3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0"/>
            <a:ext cx="6519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09518-7E72-50C2-0CE0-93F9E01E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1016000"/>
            <a:ext cx="2514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6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ADF0-8A20-89C4-629D-968BCC62D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isco Secure Access Data Sheet - Cisco">
            <a:extLst>
              <a:ext uri="{FF2B5EF4-FFF2-40B4-BE49-F238E27FC236}">
                <a16:creationId xmlns:a16="http://schemas.microsoft.com/office/drawing/2014/main" id="{8A92F8F8-EDEE-2EB8-5ABC-1855362E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27" b="94912" l="2481" r="96848">
                        <a14:foregroundMark x1="82739" y1="12565" x2="12817" y2="10280"/>
                        <a14:foregroundMark x1="12817" y1="10280" x2="5013" y2="22118"/>
                        <a14:foregroundMark x1="5013" y1="22118" x2="2274" y2="30426"/>
                        <a14:foregroundMark x1="2274" y1="30426" x2="1550" y2="50156"/>
                        <a14:foregroundMark x1="1550" y1="50156" x2="6098" y2="67601"/>
                        <a14:foregroundMark x1="6098" y1="67601" x2="9974" y2="73832"/>
                        <a14:foregroundMark x1="9974" y1="73832" x2="12403" y2="64071"/>
                        <a14:foregroundMark x1="12403" y1="64071" x2="13695" y2="42575"/>
                        <a14:foregroundMark x1="13695" y1="42575" x2="17106" y2="34164"/>
                        <a14:foregroundMark x1="17106" y1="34164" x2="28630" y2="29387"/>
                        <a14:foregroundMark x1="28630" y1="29387" x2="39845" y2="27310"/>
                        <a14:foregroundMark x1="39845" y1="27310" x2="44703" y2="21599"/>
                        <a14:foregroundMark x1="44703" y1="21599" x2="49819" y2="19211"/>
                        <a14:foregroundMark x1="49819" y1="19211" x2="58760" y2="32814"/>
                        <a14:foregroundMark x1="58760" y1="32814" x2="77519" y2="24091"/>
                        <a14:foregroundMark x1="77519" y1="24091" x2="81344" y2="18069"/>
                        <a14:foregroundMark x1="81344" y1="18069" x2="79380" y2="9138"/>
                        <a14:foregroundMark x1="79380" y1="9138" x2="52145" y2="9242"/>
                        <a14:foregroundMark x1="7028" y1="69990" x2="1809" y2="53375"/>
                        <a14:foregroundMark x1="1809" y1="53375" x2="2016" y2="33645"/>
                        <a14:foregroundMark x1="2016" y1="33645" x2="3928" y2="24507"/>
                        <a14:foregroundMark x1="3928" y1="24507" x2="6770" y2="32710"/>
                        <a14:foregroundMark x1="6770" y1="32710" x2="7183" y2="68951"/>
                        <a14:foregroundMark x1="13023" y1="10696" x2="5065" y2="22430"/>
                        <a14:foregroundMark x1="5065" y1="22430" x2="2481" y2="41329"/>
                        <a14:foregroundMark x1="2481" y1="41329" x2="3824" y2="57632"/>
                        <a14:foregroundMark x1="85891" y1="11319" x2="90233" y2="16199"/>
                        <a14:foregroundMark x1="90233" y1="16199" x2="93643" y2="23364"/>
                        <a14:foregroundMark x1="93643" y1="23364" x2="97313" y2="41745"/>
                        <a14:foregroundMark x1="97313" y1="41745" x2="94780" y2="60644"/>
                        <a14:foregroundMark x1="94780" y1="60644" x2="91576" y2="68328"/>
                        <a14:foregroundMark x1="91576" y1="68328" x2="88992" y2="59813"/>
                        <a14:foregroundMark x1="88992" y1="59813" x2="90181" y2="29803"/>
                        <a14:foregroundMark x1="90181" y1="29803" x2="89612" y2="19730"/>
                        <a14:foregroundMark x1="89612" y1="19730" x2="86925" y2="11319"/>
                        <a14:foregroundMark x1="86925" y1="11319" x2="86150" y2="11215"/>
                        <a14:foregroundMark x1="92868" y1="20976" x2="96951" y2="49533"/>
                        <a14:foregroundMark x1="96951" y1="49533" x2="95917" y2="59190"/>
                        <a14:foregroundMark x1="95917" y1="59190" x2="92558" y2="51610"/>
                        <a14:foregroundMark x1="92558" y1="51610" x2="93230" y2="24611"/>
                        <a14:foregroundMark x1="95762" y1="31672" x2="96848" y2="51298"/>
                        <a14:foregroundMark x1="96848" y1="51298" x2="96331" y2="57009"/>
                        <a14:foregroundMark x1="89147" y1="73001" x2="94057" y2="75078"/>
                        <a14:foregroundMark x1="94057" y1="75078" x2="96279" y2="84008"/>
                        <a14:foregroundMark x1="96279" y1="84008" x2="94315" y2="93043"/>
                        <a14:foregroundMark x1="94315" y1="93043" x2="64806" y2="94704"/>
                        <a14:foregroundMark x1="64806" y1="94704" x2="60207" y2="90862"/>
                        <a14:foregroundMark x1="60207" y1="90862" x2="59173" y2="81205"/>
                        <a14:foregroundMark x1="59173" y1="81205" x2="59535" y2="79751"/>
                        <a14:foregroundMark x1="89354" y1="73520" x2="94109" y2="75389"/>
                        <a14:foregroundMark x1="94109" y1="75389" x2="89457" y2="72586"/>
                        <a14:foregroundMark x1="89457" y1="72586" x2="89509" y2="72793"/>
                        <a14:foregroundMark x1="90543" y1="72586" x2="92196" y2="74870"/>
                        <a14:foregroundMark x1="95142" y1="78712" x2="96331" y2="83801"/>
                        <a14:foregroundMark x1="92041" y1="94704" x2="66563" y2="94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45" y="1209997"/>
            <a:ext cx="9897689" cy="492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8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B0A26-0052-A415-F669-D0FB9083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0C19C3D7-F548-5033-00E4-C4668C2FFD2D}"/>
              </a:ext>
            </a:extLst>
          </p:cNvPr>
          <p:cNvSpPr/>
          <p:nvPr/>
        </p:nvSpPr>
        <p:spPr>
          <a:xfrm>
            <a:off x="0" y="0"/>
            <a:ext cx="7483695" cy="6858000"/>
          </a:xfrm>
          <a:prstGeom prst="rect">
            <a:avLst/>
          </a:prstGeom>
          <a:solidFill>
            <a:srgbClr val="02062B"/>
          </a:solidFill>
          <a:ln>
            <a:solidFill>
              <a:srgbClr val="02062B"/>
            </a:solidFill>
          </a:ln>
          <a:effectLst>
            <a:outerShdw blurRad="50800" dist="50800" dir="5400000" algn="ctr" rotWithShape="0">
              <a:srgbClr val="02062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8F58F1-26FD-C334-4042-968AFB4C9E7C}"/>
              </a:ext>
            </a:extLst>
          </p:cNvPr>
          <p:cNvSpPr txBox="1">
            <a:spLocks/>
          </p:cNvSpPr>
          <p:nvPr/>
        </p:nvSpPr>
        <p:spPr>
          <a:xfrm>
            <a:off x="593600" y="256032"/>
            <a:ext cx="11009376" cy="975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Arquitectura</a:t>
            </a:r>
            <a:r>
              <a:rPr lang="en-US" dirty="0"/>
              <a:t> SSE</a:t>
            </a:r>
          </a:p>
        </p:txBody>
      </p:sp>
      <p:sp>
        <p:nvSpPr>
          <p:cNvPr id="5" name="Rounded Rectangle 258">
            <a:extLst>
              <a:ext uri="{FF2B5EF4-FFF2-40B4-BE49-F238E27FC236}">
                <a16:creationId xmlns:a16="http://schemas.microsoft.com/office/drawing/2014/main" id="{BDD2F634-86D8-2DAA-909E-FA020423E5AC}"/>
              </a:ext>
            </a:extLst>
          </p:cNvPr>
          <p:cNvSpPr/>
          <p:nvPr/>
        </p:nvSpPr>
        <p:spPr>
          <a:xfrm>
            <a:off x="3669967" y="2096676"/>
            <a:ext cx="4801331" cy="2920316"/>
          </a:xfrm>
          <a:prstGeom prst="roundRect">
            <a:avLst>
              <a:gd name="adj" fmla="val 38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199" kern="0">
              <a:solidFill>
                <a:schemeClr val="tx2"/>
              </a:solidFill>
              <a:latin typeface="CiscoSansTT ExtraLight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D3B4D-4B6D-DEC4-5F4A-F6AFDD054CFC}"/>
              </a:ext>
            </a:extLst>
          </p:cNvPr>
          <p:cNvSpPr txBox="1"/>
          <p:nvPr/>
        </p:nvSpPr>
        <p:spPr>
          <a:xfrm>
            <a:off x="4783482" y="1438696"/>
            <a:ext cx="2422225" cy="355610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DIA –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Directo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 a Internet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0A492-D57D-06D8-D46F-A114908FA9A3}"/>
              </a:ext>
            </a:extLst>
          </p:cNvPr>
          <p:cNvSpPr txBox="1"/>
          <p:nvPr/>
        </p:nvSpPr>
        <p:spPr>
          <a:xfrm>
            <a:off x="2167547" y="3150119"/>
            <a:ext cx="1388773" cy="547073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sin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agente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5A93B-856B-50C2-53F1-2D16B234CA3E}"/>
              </a:ext>
            </a:extLst>
          </p:cNvPr>
          <p:cNvSpPr txBox="1"/>
          <p:nvPr/>
        </p:nvSpPr>
        <p:spPr>
          <a:xfrm>
            <a:off x="8650231" y="3893619"/>
            <a:ext cx="1423183" cy="492571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defTabSz="812468">
              <a:defRPr/>
            </a:pPr>
            <a:r>
              <a:rPr lang="en-US" sz="1067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Connector, </a:t>
            </a: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agente</a:t>
            </a:r>
            <a:r>
              <a:rPr lang="en-US" sz="1067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 o </a:t>
            </a: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tunel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AB55BA-94D0-C587-6F63-4FA867C1CE1C}"/>
              </a:ext>
            </a:extLst>
          </p:cNvPr>
          <p:cNvGrpSpPr/>
          <p:nvPr/>
        </p:nvGrpSpPr>
        <p:grpSpPr>
          <a:xfrm>
            <a:off x="2040656" y="3440112"/>
            <a:ext cx="1632744" cy="167947"/>
            <a:chOff x="2450491" y="3323549"/>
            <a:chExt cx="1331899" cy="137160"/>
          </a:xfrm>
        </p:grpSpPr>
        <p:cxnSp>
          <p:nvCxnSpPr>
            <p:cNvPr id="10" name="Google Shape;876;p85">
              <a:extLst>
                <a:ext uri="{FF2B5EF4-FFF2-40B4-BE49-F238E27FC236}">
                  <a16:creationId xmlns:a16="http://schemas.microsoft.com/office/drawing/2014/main" id="{9F446B15-97DF-E187-E051-A4518B5F0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11" name="Can 254">
              <a:extLst>
                <a:ext uri="{FF2B5EF4-FFF2-40B4-BE49-F238E27FC236}">
                  <a16:creationId xmlns:a16="http://schemas.microsoft.com/office/drawing/2014/main" id="{8C634A08-32B5-CF9E-6A5E-A1DE5F65D304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12" name="Google Shape;876;p85">
              <a:extLst>
                <a:ext uri="{FF2B5EF4-FFF2-40B4-BE49-F238E27FC236}">
                  <a16:creationId xmlns:a16="http://schemas.microsoft.com/office/drawing/2014/main" id="{AF34A4B7-611D-7953-836E-9E40B1966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57EA2C-9717-4E30-832E-879AD7508902}"/>
              </a:ext>
            </a:extLst>
          </p:cNvPr>
          <p:cNvGrpSpPr/>
          <p:nvPr/>
        </p:nvGrpSpPr>
        <p:grpSpPr>
          <a:xfrm>
            <a:off x="2039089" y="4379435"/>
            <a:ext cx="1634315" cy="167947"/>
            <a:chOff x="2450491" y="3323549"/>
            <a:chExt cx="1331899" cy="137160"/>
          </a:xfrm>
        </p:grpSpPr>
        <p:cxnSp>
          <p:nvCxnSpPr>
            <p:cNvPr id="14" name="Google Shape;876;p85">
              <a:extLst>
                <a:ext uri="{FF2B5EF4-FFF2-40B4-BE49-F238E27FC236}">
                  <a16:creationId xmlns:a16="http://schemas.microsoft.com/office/drawing/2014/main" id="{667E2148-05BD-1D39-91A8-F3D11F6C7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15" name="Can 254">
              <a:extLst>
                <a:ext uri="{FF2B5EF4-FFF2-40B4-BE49-F238E27FC236}">
                  <a16:creationId xmlns:a16="http://schemas.microsoft.com/office/drawing/2014/main" id="{0D43EFFF-C225-6F83-BE0A-5540CD0BC106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16" name="Google Shape;876;p85">
              <a:extLst>
                <a:ext uri="{FF2B5EF4-FFF2-40B4-BE49-F238E27FC236}">
                  <a16:creationId xmlns:a16="http://schemas.microsoft.com/office/drawing/2014/main" id="{3758EC39-EFF3-4716-897E-8F8053CB0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sp>
        <p:nvSpPr>
          <p:cNvPr id="17" name="Rectangle 216">
            <a:extLst>
              <a:ext uri="{FF2B5EF4-FFF2-40B4-BE49-F238E27FC236}">
                <a16:creationId xmlns:a16="http://schemas.microsoft.com/office/drawing/2014/main" id="{75E721A3-D3D8-AB5B-DB5D-82681755ED1D}"/>
              </a:ext>
            </a:extLst>
          </p:cNvPr>
          <p:cNvSpPr/>
          <p:nvPr/>
        </p:nvSpPr>
        <p:spPr>
          <a:xfrm>
            <a:off x="8604719" y="2652332"/>
            <a:ext cx="1510463" cy="793899"/>
          </a:xfrm>
          <a:custGeom>
            <a:avLst/>
            <a:gdLst>
              <a:gd name="connsiteX0" fmla="*/ 0 w 1167036"/>
              <a:gd name="connsiteY0" fmla="*/ 0 h 759259"/>
              <a:gd name="connsiteX1" fmla="*/ 1167036 w 1167036"/>
              <a:gd name="connsiteY1" fmla="*/ 0 h 759259"/>
              <a:gd name="connsiteX2" fmla="*/ 1167036 w 1167036"/>
              <a:gd name="connsiteY2" fmla="*/ 759259 h 759259"/>
              <a:gd name="connsiteX3" fmla="*/ 0 w 1167036"/>
              <a:gd name="connsiteY3" fmla="*/ 759259 h 759259"/>
              <a:gd name="connsiteX4" fmla="*/ 0 w 1167036"/>
              <a:gd name="connsiteY4" fmla="*/ 0 h 759259"/>
              <a:gd name="connsiteX0" fmla="*/ 1167036 w 1258476"/>
              <a:gd name="connsiteY0" fmla="*/ 759259 h 850699"/>
              <a:gd name="connsiteX1" fmla="*/ 0 w 1258476"/>
              <a:gd name="connsiteY1" fmla="*/ 759259 h 850699"/>
              <a:gd name="connsiteX2" fmla="*/ 0 w 1258476"/>
              <a:gd name="connsiteY2" fmla="*/ 0 h 850699"/>
              <a:gd name="connsiteX3" fmla="*/ 1167036 w 1258476"/>
              <a:gd name="connsiteY3" fmla="*/ 0 h 850699"/>
              <a:gd name="connsiteX4" fmla="*/ 1258476 w 1258476"/>
              <a:gd name="connsiteY4" fmla="*/ 850699 h 850699"/>
              <a:gd name="connsiteX0" fmla="*/ 0 w 1258476"/>
              <a:gd name="connsiteY0" fmla="*/ 759259 h 850699"/>
              <a:gd name="connsiteX1" fmla="*/ 0 w 1258476"/>
              <a:gd name="connsiteY1" fmla="*/ 0 h 850699"/>
              <a:gd name="connsiteX2" fmla="*/ 1167036 w 1258476"/>
              <a:gd name="connsiteY2" fmla="*/ 0 h 850699"/>
              <a:gd name="connsiteX3" fmla="*/ 1258476 w 1258476"/>
              <a:gd name="connsiteY3" fmla="*/ 850699 h 850699"/>
              <a:gd name="connsiteX0" fmla="*/ 0 w 1167036"/>
              <a:gd name="connsiteY0" fmla="*/ 759259 h 759259"/>
              <a:gd name="connsiteX1" fmla="*/ 0 w 1167036"/>
              <a:gd name="connsiteY1" fmla="*/ 0 h 759259"/>
              <a:gd name="connsiteX2" fmla="*/ 1167036 w 1167036"/>
              <a:gd name="connsiteY2" fmla="*/ 0 h 75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036" h="759259">
                <a:moveTo>
                  <a:pt x="0" y="759259"/>
                </a:moveTo>
                <a:lnTo>
                  <a:pt x="0" y="0"/>
                </a:lnTo>
                <a:lnTo>
                  <a:pt x="1167036" y="0"/>
                </a:lnTo>
              </a:path>
            </a:pathLst>
          </a:custGeom>
          <a:noFill/>
          <a:ln w="12700" cap="flat" cmpd="sng" algn="ctr">
            <a:solidFill>
              <a:srgbClr val="6EBE4A"/>
            </a:solidFill>
            <a:prstDash val="solid"/>
            <a:headEnd type="none" w="med" len="sm"/>
            <a:tailEnd type="triangle" w="med" len="sm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CiscoSansTT ExtraLight"/>
              <a:cs typeface="+mn-cs"/>
            </a:endParaRPr>
          </a:p>
        </p:txBody>
      </p:sp>
      <p:sp>
        <p:nvSpPr>
          <p:cNvPr id="18" name="Rectangle 369">
            <a:extLst>
              <a:ext uri="{FF2B5EF4-FFF2-40B4-BE49-F238E27FC236}">
                <a16:creationId xmlns:a16="http://schemas.microsoft.com/office/drawing/2014/main" id="{E12B1995-B319-E9B1-1C47-408A4E03A8FF}"/>
              </a:ext>
            </a:extLst>
          </p:cNvPr>
          <p:cNvSpPr/>
          <p:nvPr/>
        </p:nvSpPr>
        <p:spPr>
          <a:xfrm>
            <a:off x="1492469" y="1774397"/>
            <a:ext cx="9302996" cy="375703"/>
          </a:xfrm>
          <a:custGeom>
            <a:avLst/>
            <a:gdLst>
              <a:gd name="connsiteX0" fmla="*/ 0 w 6069773"/>
              <a:gd name="connsiteY0" fmla="*/ 0 h 322295"/>
              <a:gd name="connsiteX1" fmla="*/ 6069773 w 6069773"/>
              <a:gd name="connsiteY1" fmla="*/ 0 h 322295"/>
              <a:gd name="connsiteX2" fmla="*/ 6069773 w 6069773"/>
              <a:gd name="connsiteY2" fmla="*/ 322295 h 322295"/>
              <a:gd name="connsiteX3" fmla="*/ 0 w 6069773"/>
              <a:gd name="connsiteY3" fmla="*/ 322295 h 322295"/>
              <a:gd name="connsiteX4" fmla="*/ 0 w 6069773"/>
              <a:gd name="connsiteY4" fmla="*/ 0 h 322295"/>
              <a:gd name="connsiteX0" fmla="*/ 0 w 6069773"/>
              <a:gd name="connsiteY0" fmla="*/ 0 h 326911"/>
              <a:gd name="connsiteX1" fmla="*/ 6069773 w 6069773"/>
              <a:gd name="connsiteY1" fmla="*/ 0 h 326911"/>
              <a:gd name="connsiteX2" fmla="*/ 6069773 w 6069773"/>
              <a:gd name="connsiteY2" fmla="*/ 322295 h 326911"/>
              <a:gd name="connsiteX3" fmla="*/ 3053283 w 6069773"/>
              <a:gd name="connsiteY3" fmla="*/ 326911 h 326911"/>
              <a:gd name="connsiteX4" fmla="*/ 0 w 6069773"/>
              <a:gd name="connsiteY4" fmla="*/ 322295 h 326911"/>
              <a:gd name="connsiteX5" fmla="*/ 0 w 6069773"/>
              <a:gd name="connsiteY5" fmla="*/ 0 h 326911"/>
              <a:gd name="connsiteX0" fmla="*/ 3053283 w 6069773"/>
              <a:gd name="connsiteY0" fmla="*/ 326911 h 418351"/>
              <a:gd name="connsiteX1" fmla="*/ 0 w 6069773"/>
              <a:gd name="connsiteY1" fmla="*/ 322295 h 418351"/>
              <a:gd name="connsiteX2" fmla="*/ 0 w 6069773"/>
              <a:gd name="connsiteY2" fmla="*/ 0 h 418351"/>
              <a:gd name="connsiteX3" fmla="*/ 6069773 w 6069773"/>
              <a:gd name="connsiteY3" fmla="*/ 0 h 418351"/>
              <a:gd name="connsiteX4" fmla="*/ 6069773 w 6069773"/>
              <a:gd name="connsiteY4" fmla="*/ 322295 h 418351"/>
              <a:gd name="connsiteX5" fmla="*/ 3144723 w 6069773"/>
              <a:gd name="connsiteY5" fmla="*/ 418351 h 418351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429277"/>
              <a:gd name="connsiteX1" fmla="*/ 0 w 6069773"/>
              <a:gd name="connsiteY1" fmla="*/ 0 h 429277"/>
              <a:gd name="connsiteX2" fmla="*/ 6069773 w 6069773"/>
              <a:gd name="connsiteY2" fmla="*/ 0 h 429277"/>
              <a:gd name="connsiteX3" fmla="*/ 6069773 w 6069773"/>
              <a:gd name="connsiteY3" fmla="*/ 322295 h 429277"/>
              <a:gd name="connsiteX4" fmla="*/ 3144723 w 6069773"/>
              <a:gd name="connsiteY4" fmla="*/ 418351 h 429277"/>
              <a:gd name="connsiteX5" fmla="*/ 3154883 w 6069773"/>
              <a:gd name="connsiteY5" fmla="*/ 428511 h 429277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322295"/>
              <a:gd name="connsiteX1" fmla="*/ 0 w 6069773"/>
              <a:gd name="connsiteY1" fmla="*/ 0 h 322295"/>
              <a:gd name="connsiteX2" fmla="*/ 6069773 w 6069773"/>
              <a:gd name="connsiteY2" fmla="*/ 0 h 322295"/>
              <a:gd name="connsiteX3" fmla="*/ 6069773 w 6069773"/>
              <a:gd name="connsiteY3" fmla="*/ 322295 h 3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773" h="322295">
                <a:moveTo>
                  <a:pt x="0" y="322295"/>
                </a:moveTo>
                <a:lnTo>
                  <a:pt x="0" y="0"/>
                </a:lnTo>
                <a:lnTo>
                  <a:pt x="6069773" y="0"/>
                </a:lnTo>
                <a:lnTo>
                  <a:pt x="6069773" y="322295"/>
                </a:lnTo>
              </a:path>
            </a:pathLst>
          </a:custGeom>
          <a:noFill/>
          <a:ln w="12700" cap="rnd" cmpd="sng" algn="ctr">
            <a:solidFill>
              <a:srgbClr val="6EBE4A"/>
            </a:solidFill>
            <a:prstDash val="sysDash"/>
            <a:tailEnd type="triangle" w="med" len="sm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CiscoSansTT ExtraLight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C5AFEC-3E97-494C-CFD6-D414325DB7E5}"/>
              </a:ext>
            </a:extLst>
          </p:cNvPr>
          <p:cNvGrpSpPr/>
          <p:nvPr/>
        </p:nvGrpSpPr>
        <p:grpSpPr>
          <a:xfrm>
            <a:off x="9964796" y="4291218"/>
            <a:ext cx="1624885" cy="1473951"/>
            <a:chOff x="7490383" y="3189317"/>
            <a:chExt cx="1047843" cy="95051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C624B26-5E57-3462-A907-4A748C37D211}"/>
                </a:ext>
              </a:extLst>
            </p:cNvPr>
            <p:cNvSpPr/>
            <p:nvPr/>
          </p:nvSpPr>
          <p:spPr>
            <a:xfrm>
              <a:off x="7618080" y="3189317"/>
              <a:ext cx="792448" cy="950510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E240E9-0737-1559-7924-80A91FD61549}"/>
                </a:ext>
              </a:extLst>
            </p:cNvPr>
            <p:cNvSpPr/>
            <p:nvPr/>
          </p:nvSpPr>
          <p:spPr>
            <a:xfrm>
              <a:off x="7490383" y="3812647"/>
              <a:ext cx="1047843" cy="123469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Oficina</a:t>
              </a: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 </a:t>
              </a: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Satelite</a:t>
              </a:r>
              <a:endParaRPr lang="en-US" sz="1244" kern="0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93A3744-ECC9-FDAD-3A25-FC8443B41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9404" y="3277558"/>
              <a:ext cx="509800" cy="509800"/>
            </a:xfrm>
            <a:prstGeom prst="rect">
              <a:avLst/>
            </a:prstGeom>
          </p:spPr>
        </p:pic>
      </p:grpSp>
      <p:sp>
        <p:nvSpPr>
          <p:cNvPr id="23" name="Rectangle: Rounded Corners 144">
            <a:extLst>
              <a:ext uri="{FF2B5EF4-FFF2-40B4-BE49-F238E27FC236}">
                <a16:creationId xmlns:a16="http://schemas.microsoft.com/office/drawing/2014/main" id="{C12EB4F9-3612-C14E-7CBA-D319768F5BB7}"/>
              </a:ext>
            </a:extLst>
          </p:cNvPr>
          <p:cNvSpPr/>
          <p:nvPr/>
        </p:nvSpPr>
        <p:spPr>
          <a:xfrm>
            <a:off x="4970940" y="1965639"/>
            <a:ext cx="2590123" cy="229383"/>
          </a:xfrm>
          <a:prstGeom prst="roundRect">
            <a:avLst>
              <a:gd name="adj" fmla="val 50000"/>
            </a:avLst>
          </a:prstGeom>
          <a:solidFill>
            <a:srgbClr val="1E4471"/>
          </a:solidFill>
          <a:ln>
            <a:noFill/>
          </a:ln>
        </p:spPr>
        <p:txBody>
          <a:bodyPr wrap="square" lIns="121920" tIns="0" rIns="121920" bIns="0" rtlCol="0" anchor="ctr">
            <a:no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+mn-lt"/>
                <a:ea typeface="ＭＳ Ｐゴシック"/>
                <a:cs typeface="CiscoSansTT" panose="020B0503020201020303" pitchFamily="34" charset="0"/>
                <a:sym typeface="Arial"/>
              </a:rPr>
              <a:t>Security Service Edge</a:t>
            </a:r>
            <a:endParaRPr lang="en-US" sz="1600" kern="0" dirty="0">
              <a:solidFill>
                <a:schemeClr val="bg1"/>
              </a:solidFill>
              <a:latin typeface="+mn-lt"/>
              <a:ea typeface="ＭＳ Ｐゴシック"/>
              <a:cs typeface="CiscoSansTT" panose="020B05030202010203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AF10C3D-D8C5-FC41-5EBC-561F5BCC165D}"/>
              </a:ext>
            </a:extLst>
          </p:cNvPr>
          <p:cNvGrpSpPr/>
          <p:nvPr/>
        </p:nvGrpSpPr>
        <p:grpSpPr>
          <a:xfrm>
            <a:off x="2039085" y="2391444"/>
            <a:ext cx="1634312" cy="167947"/>
            <a:chOff x="2450491" y="3323549"/>
            <a:chExt cx="1331899" cy="137160"/>
          </a:xfrm>
        </p:grpSpPr>
        <p:cxnSp>
          <p:nvCxnSpPr>
            <p:cNvPr id="26" name="Google Shape;876;p85">
              <a:extLst>
                <a:ext uri="{FF2B5EF4-FFF2-40B4-BE49-F238E27FC236}">
                  <a16:creationId xmlns:a16="http://schemas.microsoft.com/office/drawing/2014/main" id="{218192D9-4AFE-4776-B82C-AAF43171F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cxnSp>
          <p:nvCxnSpPr>
            <p:cNvPr id="27" name="Google Shape;876;p85">
              <a:extLst>
                <a:ext uri="{FF2B5EF4-FFF2-40B4-BE49-F238E27FC236}">
                  <a16:creationId xmlns:a16="http://schemas.microsoft.com/office/drawing/2014/main" id="{31A3DFF3-C527-B04D-9C2A-06343059B0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491" y="3375346"/>
              <a:ext cx="269573" cy="3461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28" name="Can 254">
              <a:extLst>
                <a:ext uri="{FF2B5EF4-FFF2-40B4-BE49-F238E27FC236}">
                  <a16:creationId xmlns:a16="http://schemas.microsoft.com/office/drawing/2014/main" id="{2E8EA498-13DF-08CC-6889-A1A90248A5AF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9" name="Google Shape;876;p85">
              <a:extLst>
                <a:ext uri="{FF2B5EF4-FFF2-40B4-BE49-F238E27FC236}">
                  <a16:creationId xmlns:a16="http://schemas.microsoft.com/office/drawing/2014/main" id="{B7A91BD3-4039-2766-4FE8-64AD983F5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  <p:cxnSp>
          <p:nvCxnSpPr>
            <p:cNvPr id="30" name="Google Shape;876;p85">
              <a:extLst>
                <a:ext uri="{FF2B5EF4-FFF2-40B4-BE49-F238E27FC236}">
                  <a16:creationId xmlns:a16="http://schemas.microsoft.com/office/drawing/2014/main" id="{27102B52-7E4B-EDB6-6EC8-CDFEF07F0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41774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B75466-8969-9DB4-3A57-1363D99623FF}"/>
              </a:ext>
            </a:extLst>
          </p:cNvPr>
          <p:cNvGrpSpPr/>
          <p:nvPr/>
        </p:nvGrpSpPr>
        <p:grpSpPr>
          <a:xfrm>
            <a:off x="8520021" y="3435288"/>
            <a:ext cx="1632744" cy="167947"/>
            <a:chOff x="2450491" y="3323549"/>
            <a:chExt cx="1331899" cy="137160"/>
          </a:xfrm>
        </p:grpSpPr>
        <p:cxnSp>
          <p:nvCxnSpPr>
            <p:cNvPr id="32" name="Google Shape;876;p85">
              <a:extLst>
                <a:ext uri="{FF2B5EF4-FFF2-40B4-BE49-F238E27FC236}">
                  <a16:creationId xmlns:a16="http://schemas.microsoft.com/office/drawing/2014/main" id="{E9B64245-6882-D2F1-20F4-1688FF9659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33" name="Can 254">
              <a:extLst>
                <a:ext uri="{FF2B5EF4-FFF2-40B4-BE49-F238E27FC236}">
                  <a16:creationId xmlns:a16="http://schemas.microsoft.com/office/drawing/2014/main" id="{4BD04E9C-3173-F6ED-B497-DC05B6D8315C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chemeClr val="tx2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34" name="Google Shape;876;p85">
              <a:extLst>
                <a:ext uri="{FF2B5EF4-FFF2-40B4-BE49-F238E27FC236}">
                  <a16:creationId xmlns:a16="http://schemas.microsoft.com/office/drawing/2014/main" id="{90810441-B52C-65C7-2F55-4B6EF309B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DAA714-6582-5F28-6392-DAC72A1F8927}"/>
              </a:ext>
            </a:extLst>
          </p:cNvPr>
          <p:cNvGrpSpPr/>
          <p:nvPr/>
        </p:nvGrpSpPr>
        <p:grpSpPr>
          <a:xfrm>
            <a:off x="8600240" y="3668191"/>
            <a:ext cx="1552523" cy="1149247"/>
            <a:chOff x="2515930" y="2522135"/>
            <a:chExt cx="1266460" cy="938574"/>
          </a:xfrm>
        </p:grpSpPr>
        <p:cxnSp>
          <p:nvCxnSpPr>
            <p:cNvPr id="36" name="Google Shape;876;p85">
              <a:extLst>
                <a:ext uri="{FF2B5EF4-FFF2-40B4-BE49-F238E27FC236}">
                  <a16:creationId xmlns:a16="http://schemas.microsoft.com/office/drawing/2014/main" id="{E096CCE6-315E-420E-1B8B-88B6EA943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3392129"/>
              <a:ext cx="20413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37" name="Can 254">
              <a:extLst>
                <a:ext uri="{FF2B5EF4-FFF2-40B4-BE49-F238E27FC236}">
                  <a16:creationId xmlns:a16="http://schemas.microsoft.com/office/drawing/2014/main" id="{69E3ED72-58A1-84D0-BE02-E3BAC8BAD510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chemeClr val="tx2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38" name="Google Shape;876;p85">
              <a:extLst>
                <a:ext uri="{FF2B5EF4-FFF2-40B4-BE49-F238E27FC236}">
                  <a16:creationId xmlns:a16="http://schemas.microsoft.com/office/drawing/2014/main" id="{2CA3418E-FF87-0CA0-2DB2-B89CBAF05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  <p:cxnSp>
          <p:nvCxnSpPr>
            <p:cNvPr id="39" name="Google Shape;876;p85">
              <a:extLst>
                <a:ext uri="{FF2B5EF4-FFF2-40B4-BE49-F238E27FC236}">
                  <a16:creationId xmlns:a16="http://schemas.microsoft.com/office/drawing/2014/main" id="{B70AE5D2-915E-6630-7070-A790104D54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2522135"/>
              <a:ext cx="3" cy="868947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F5C3AE-07B0-556A-6C59-FAD3234CD0FF}"/>
              </a:ext>
            </a:extLst>
          </p:cNvPr>
          <p:cNvGrpSpPr/>
          <p:nvPr/>
        </p:nvGrpSpPr>
        <p:grpSpPr>
          <a:xfrm>
            <a:off x="10160326" y="2175059"/>
            <a:ext cx="1228845" cy="939881"/>
            <a:chOff x="7616474" y="1824664"/>
            <a:chExt cx="792448" cy="60610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05AC8F4-F722-FEBC-54AC-948E42343060}"/>
                </a:ext>
              </a:extLst>
            </p:cNvPr>
            <p:cNvSpPr/>
            <p:nvPr/>
          </p:nvSpPr>
          <p:spPr>
            <a:xfrm>
              <a:off x="7616474" y="1824664"/>
              <a:ext cx="792448" cy="606102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7946EE-94C8-3BD2-506F-8EC64EFC11DD}"/>
                </a:ext>
              </a:extLst>
            </p:cNvPr>
            <p:cNvSpPr/>
            <p:nvPr/>
          </p:nvSpPr>
          <p:spPr>
            <a:xfrm>
              <a:off x="7657264" y="2264849"/>
              <a:ext cx="710868" cy="11730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1624937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Internet/SaaS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F6CFA96-099C-7FE7-C31D-07EDF9B16E5F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rgbClr val="FFFFFF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6BF3D8-F671-7653-D1AB-9B9C84FDF492}"/>
              </a:ext>
            </a:extLst>
          </p:cNvPr>
          <p:cNvGrpSpPr/>
          <p:nvPr/>
        </p:nvGrpSpPr>
        <p:grpSpPr>
          <a:xfrm>
            <a:off x="10160326" y="3167631"/>
            <a:ext cx="1228845" cy="1077547"/>
            <a:chOff x="7616474" y="1824664"/>
            <a:chExt cx="792448" cy="69488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29EA7C0-4F1C-B51C-105F-B53A2ABA5949}"/>
                </a:ext>
              </a:extLst>
            </p:cNvPr>
            <p:cNvSpPr/>
            <p:nvPr/>
          </p:nvSpPr>
          <p:spPr>
            <a:xfrm>
              <a:off x="7616474" y="1824664"/>
              <a:ext cx="792448" cy="694880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680C55E-0E1B-7A29-04B9-7133677632BB}"/>
                </a:ext>
              </a:extLst>
            </p:cNvPr>
            <p:cNvSpPr/>
            <p:nvPr/>
          </p:nvSpPr>
          <p:spPr>
            <a:xfrm>
              <a:off x="7657264" y="2264849"/>
              <a:ext cx="710868" cy="23461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1624937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Nube</a:t>
              </a: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 Publica/</a:t>
              </a: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Privada</a:t>
              </a:r>
              <a:endParaRPr lang="en-US" sz="1244" kern="0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6B23488-5B23-9001-CB52-06BA8E41FC34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rgbClr val="FFFFFF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E66031-BDBE-8848-FF33-50760346BEAD}"/>
              </a:ext>
            </a:extLst>
          </p:cNvPr>
          <p:cNvSpPr txBox="1"/>
          <p:nvPr/>
        </p:nvSpPr>
        <p:spPr>
          <a:xfrm>
            <a:off x="9849725" y="3394611"/>
            <a:ext cx="1861667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2468">
              <a:defRPr/>
            </a:pP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Aplicaciones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  <a:p>
            <a:pPr algn="ctr" defTabSz="812468">
              <a:defRPr/>
            </a:pP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Privadas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B296B5-297C-0249-B8EB-818205CDC0B2}"/>
              </a:ext>
            </a:extLst>
          </p:cNvPr>
          <p:cNvGrpSpPr/>
          <p:nvPr/>
        </p:nvGrpSpPr>
        <p:grpSpPr>
          <a:xfrm>
            <a:off x="8439499" y="3358521"/>
            <a:ext cx="321487" cy="321487"/>
            <a:chOff x="6782820" y="708117"/>
            <a:chExt cx="287865" cy="2878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52C49E2-0FC7-9131-CE70-CA108A1EA7BF}"/>
                </a:ext>
              </a:extLst>
            </p:cNvPr>
            <p:cNvSpPr/>
            <p:nvPr/>
          </p:nvSpPr>
          <p:spPr>
            <a:xfrm>
              <a:off x="6783304" y="708601"/>
              <a:ext cx="286897" cy="286897"/>
            </a:xfrm>
            <a:prstGeom prst="ellipse">
              <a:avLst/>
            </a:prstGeom>
            <a:solidFill>
              <a:srgbClr val="11315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9D9306C2-E303-D8C3-FB3D-A3041C1D4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2820" y="708117"/>
              <a:ext cx="287865" cy="287865"/>
            </a:xfrm>
            <a:prstGeom prst="rect">
              <a:avLst/>
            </a:prstGeom>
          </p:spPr>
        </p:pic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90BAA02-E6E3-D4DD-211D-D87DCFD9F1E6}"/>
              </a:ext>
            </a:extLst>
          </p:cNvPr>
          <p:cNvSpPr/>
          <p:nvPr/>
        </p:nvSpPr>
        <p:spPr>
          <a:xfrm>
            <a:off x="828144" y="4209310"/>
            <a:ext cx="1228845" cy="1593017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A5E373B-E6B5-2428-91B3-B6CB51D9425F}"/>
              </a:ext>
            </a:extLst>
          </p:cNvPr>
          <p:cNvSpPr/>
          <p:nvPr/>
        </p:nvSpPr>
        <p:spPr>
          <a:xfrm>
            <a:off x="828144" y="3109172"/>
            <a:ext cx="1228845" cy="1043649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2E16063-9D28-40B3-F514-F9C2ACD79812}"/>
              </a:ext>
            </a:extLst>
          </p:cNvPr>
          <p:cNvSpPr/>
          <p:nvPr/>
        </p:nvSpPr>
        <p:spPr>
          <a:xfrm>
            <a:off x="828144" y="2009730"/>
            <a:ext cx="1228845" cy="1043649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5" name="Google Shape;553;p80">
            <a:extLst>
              <a:ext uri="{FF2B5EF4-FFF2-40B4-BE49-F238E27FC236}">
                <a16:creationId xmlns:a16="http://schemas.microsoft.com/office/drawing/2014/main" id="{11C7DDD1-AD7E-7BFF-BB6E-E3DA1A717CDC}"/>
              </a:ext>
            </a:extLst>
          </p:cNvPr>
          <p:cNvSpPr txBox="1"/>
          <p:nvPr/>
        </p:nvSpPr>
        <p:spPr>
          <a:xfrm>
            <a:off x="827748" y="5085166"/>
            <a:ext cx="1211341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En-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premisa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, IoT,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etc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  <a:sym typeface="Arial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B8AC8D7-3613-048F-5582-F7CFB1752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213" y="4368615"/>
            <a:ext cx="780500" cy="780500"/>
          </a:xfrm>
          <a:prstGeom prst="rect">
            <a:avLst/>
          </a:prstGeom>
        </p:spPr>
      </p:pic>
      <p:sp>
        <p:nvSpPr>
          <p:cNvPr id="57" name="Google Shape;553;p80">
            <a:extLst>
              <a:ext uri="{FF2B5EF4-FFF2-40B4-BE49-F238E27FC236}">
                <a16:creationId xmlns:a16="http://schemas.microsoft.com/office/drawing/2014/main" id="{C6B0DF99-CCDA-9445-D089-D277AA538297}"/>
              </a:ext>
            </a:extLst>
          </p:cNvPr>
          <p:cNvSpPr txBox="1"/>
          <p:nvPr/>
        </p:nvSpPr>
        <p:spPr>
          <a:xfrm>
            <a:off x="930197" y="2548234"/>
            <a:ext cx="1024739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Dispositivo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Corporativo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</a:endParaRPr>
          </a:p>
        </p:txBody>
      </p:sp>
      <p:sp>
        <p:nvSpPr>
          <p:cNvPr id="58" name="Google Shape;553;p80">
            <a:extLst>
              <a:ext uri="{FF2B5EF4-FFF2-40B4-BE49-F238E27FC236}">
                <a16:creationId xmlns:a16="http://schemas.microsoft.com/office/drawing/2014/main" id="{3D63792F-DD5B-6AE6-4DD1-8A95908AB19C}"/>
              </a:ext>
            </a:extLst>
          </p:cNvPr>
          <p:cNvSpPr txBox="1"/>
          <p:nvPr/>
        </p:nvSpPr>
        <p:spPr>
          <a:xfrm>
            <a:off x="951909" y="3760849"/>
            <a:ext cx="981315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Dispositivo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 no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corporativo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  <a:sym typeface="Arial"/>
            </a:endParaRPr>
          </a:p>
        </p:txBody>
      </p:sp>
      <p:pic>
        <p:nvPicPr>
          <p:cNvPr id="59" name="Graphic 14">
            <a:extLst>
              <a:ext uri="{FF2B5EF4-FFF2-40B4-BE49-F238E27FC236}">
                <a16:creationId xmlns:a16="http://schemas.microsoft.com/office/drawing/2014/main" id="{8FD418A3-2C38-0006-F804-D9801AB68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332" y="1857681"/>
            <a:ext cx="962467" cy="962467"/>
          </a:xfrm>
          <a:prstGeom prst="rect">
            <a:avLst/>
          </a:prstGeom>
        </p:spPr>
      </p:pic>
      <p:sp>
        <p:nvSpPr>
          <p:cNvPr id="60" name="Freeform 59">
            <a:extLst>
              <a:ext uri="{FF2B5EF4-FFF2-40B4-BE49-F238E27FC236}">
                <a16:creationId xmlns:a16="http://schemas.microsoft.com/office/drawing/2014/main" id="{7E3CD21A-0E72-F1B4-1168-365C995515C1}"/>
              </a:ext>
            </a:extLst>
          </p:cNvPr>
          <p:cNvSpPr>
            <a:spLocks noChangeAspect="1"/>
          </p:cNvSpPr>
          <p:nvPr/>
        </p:nvSpPr>
        <p:spPr>
          <a:xfrm>
            <a:off x="1300569" y="2161997"/>
            <a:ext cx="283995" cy="283983"/>
          </a:xfrm>
          <a:custGeom>
            <a:avLst/>
            <a:gdLst>
              <a:gd name="connsiteX0" fmla="*/ 261953 w 523899"/>
              <a:gd name="connsiteY0" fmla="*/ 0 h 523876"/>
              <a:gd name="connsiteX1" fmla="*/ 3717 w 523899"/>
              <a:gd name="connsiteY1" fmla="*/ 218227 h 523876"/>
              <a:gd name="connsiteX2" fmla="*/ 0 w 523899"/>
              <a:gd name="connsiteY2" fmla="*/ 261941 h 523876"/>
              <a:gd name="connsiteX3" fmla="*/ 261953 w 523899"/>
              <a:gd name="connsiteY3" fmla="*/ 523876 h 523876"/>
              <a:gd name="connsiteX4" fmla="*/ 359125 w 523899"/>
              <a:gd name="connsiteY4" fmla="*/ 505048 h 523876"/>
              <a:gd name="connsiteX5" fmla="*/ 361695 w 523899"/>
              <a:gd name="connsiteY5" fmla="*/ 504083 h 523876"/>
              <a:gd name="connsiteX6" fmla="*/ 515912 w 523899"/>
              <a:gd name="connsiteY6" fmla="*/ 326450 h 523876"/>
              <a:gd name="connsiteX7" fmla="*/ 523900 w 523899"/>
              <a:gd name="connsiteY7" fmla="*/ 261941 h 523876"/>
              <a:gd name="connsiteX8" fmla="*/ 311056 w 523899"/>
              <a:gd name="connsiteY8" fmla="*/ 4692 h 523876"/>
              <a:gd name="connsiteX9" fmla="*/ 310715 w 523899"/>
              <a:gd name="connsiteY9" fmla="*/ 4623 h 523876"/>
              <a:gd name="connsiteX10" fmla="*/ 261953 w 523899"/>
              <a:gd name="connsiteY10" fmla="*/ 5 h 523876"/>
              <a:gd name="connsiteX11" fmla="*/ 261953 w 523899"/>
              <a:gd name="connsiteY11" fmla="*/ 510967 h 523876"/>
              <a:gd name="connsiteX12" fmla="*/ 12900 w 523899"/>
              <a:gd name="connsiteY12" fmla="*/ 261946 h 523876"/>
              <a:gd name="connsiteX13" fmla="*/ 16105 w 523899"/>
              <a:gd name="connsiteY13" fmla="*/ 223954 h 523876"/>
              <a:gd name="connsiteX14" fmla="*/ 16260 w 523899"/>
              <a:gd name="connsiteY14" fmla="*/ 222941 h 523876"/>
              <a:gd name="connsiteX15" fmla="*/ 17086 w 523899"/>
              <a:gd name="connsiteY15" fmla="*/ 222338 h 523876"/>
              <a:gd name="connsiteX16" fmla="*/ 223637 w 523899"/>
              <a:gd name="connsiteY16" fmla="*/ 130917 h 523876"/>
              <a:gd name="connsiteX17" fmla="*/ 226682 w 523899"/>
              <a:gd name="connsiteY17" fmla="*/ 130709 h 523876"/>
              <a:gd name="connsiteX18" fmla="*/ 226234 w 523899"/>
              <a:gd name="connsiteY18" fmla="*/ 133738 h 523876"/>
              <a:gd name="connsiteX19" fmla="*/ 232468 w 523899"/>
              <a:gd name="connsiteY19" fmla="*/ 207733 h 523876"/>
              <a:gd name="connsiteX20" fmla="*/ 403461 w 523899"/>
              <a:gd name="connsiteY20" fmla="*/ 326477 h 523876"/>
              <a:gd name="connsiteX21" fmla="*/ 405775 w 523899"/>
              <a:gd name="connsiteY21" fmla="*/ 326818 h 523876"/>
              <a:gd name="connsiteX22" fmla="*/ 405546 w 523899"/>
              <a:gd name="connsiteY22" fmla="*/ 329148 h 523876"/>
              <a:gd name="connsiteX23" fmla="*/ 354059 w 523899"/>
              <a:gd name="connsiteY23" fmla="*/ 492491 h 523876"/>
              <a:gd name="connsiteX24" fmla="*/ 353638 w 523899"/>
              <a:gd name="connsiteY24" fmla="*/ 493360 h 523876"/>
              <a:gd name="connsiteX25" fmla="*/ 352742 w 523899"/>
              <a:gd name="connsiteY25" fmla="*/ 493707 h 523876"/>
              <a:gd name="connsiteX26" fmla="*/ 261958 w 523899"/>
              <a:gd name="connsiteY26" fmla="*/ 510972 h 523876"/>
              <a:gd name="connsiteX27" fmla="*/ 371582 w 523899"/>
              <a:gd name="connsiteY27" fmla="*/ 485650 h 523876"/>
              <a:gd name="connsiteX28" fmla="*/ 374547 w 523899"/>
              <a:gd name="connsiteY28" fmla="*/ 479123 h 523876"/>
              <a:gd name="connsiteX29" fmla="*/ 418248 w 523899"/>
              <a:gd name="connsiteY29" fmla="*/ 330823 h 523876"/>
              <a:gd name="connsiteX30" fmla="*/ 418489 w 523899"/>
              <a:gd name="connsiteY30" fmla="*/ 328354 h 523876"/>
              <a:gd name="connsiteX31" fmla="*/ 420947 w 523899"/>
              <a:gd name="connsiteY31" fmla="*/ 328610 h 523876"/>
              <a:gd name="connsiteX32" fmla="*/ 472989 w 523899"/>
              <a:gd name="connsiteY32" fmla="*/ 331345 h 523876"/>
              <a:gd name="connsiteX33" fmla="*/ 493882 w 523899"/>
              <a:gd name="connsiteY33" fmla="*/ 330732 h 523876"/>
              <a:gd name="connsiteX34" fmla="*/ 501279 w 523899"/>
              <a:gd name="connsiteY34" fmla="*/ 330423 h 523876"/>
              <a:gd name="connsiteX35" fmla="*/ 500281 w 523899"/>
              <a:gd name="connsiteY35" fmla="*/ 333723 h 523876"/>
              <a:gd name="connsiteX36" fmla="*/ 377928 w 523899"/>
              <a:gd name="connsiteY36" fmla="*/ 482306 h 523876"/>
              <a:gd name="connsiteX37" fmla="*/ 371582 w 523899"/>
              <a:gd name="connsiteY37" fmla="*/ 485644 h 523876"/>
              <a:gd name="connsiteX38" fmla="*/ 473202 w 523899"/>
              <a:gd name="connsiteY38" fmla="*/ 318335 h 523876"/>
              <a:gd name="connsiteX39" fmla="*/ 421608 w 523899"/>
              <a:gd name="connsiteY39" fmla="*/ 315706 h 523876"/>
              <a:gd name="connsiteX40" fmla="*/ 419331 w 523899"/>
              <a:gd name="connsiteY40" fmla="*/ 315466 h 523876"/>
              <a:gd name="connsiteX41" fmla="*/ 419416 w 523899"/>
              <a:gd name="connsiteY41" fmla="*/ 313178 h 523876"/>
              <a:gd name="connsiteX42" fmla="*/ 362554 w 523899"/>
              <a:gd name="connsiteY42" fmla="*/ 166254 h 523876"/>
              <a:gd name="connsiteX43" fmla="*/ 245938 w 523899"/>
              <a:gd name="connsiteY43" fmla="*/ 117453 h 523876"/>
              <a:gd name="connsiteX44" fmla="*/ 242755 w 523899"/>
              <a:gd name="connsiteY44" fmla="*/ 117315 h 523876"/>
              <a:gd name="connsiteX45" fmla="*/ 243699 w 523899"/>
              <a:gd name="connsiteY45" fmla="*/ 114270 h 523876"/>
              <a:gd name="connsiteX46" fmla="*/ 311403 w 523899"/>
              <a:gd name="connsiteY46" fmla="*/ 18929 h 523876"/>
              <a:gd name="connsiteX47" fmla="*/ 312330 w 523899"/>
              <a:gd name="connsiteY47" fmla="*/ 18114 h 523876"/>
              <a:gd name="connsiteX48" fmla="*/ 313536 w 523899"/>
              <a:gd name="connsiteY48" fmla="*/ 18370 h 523876"/>
              <a:gd name="connsiteX49" fmla="*/ 511005 w 523899"/>
              <a:gd name="connsiteY49" fmla="*/ 261952 h 523876"/>
              <a:gd name="connsiteX50" fmla="*/ 505081 w 523899"/>
              <a:gd name="connsiteY50" fmla="*/ 315647 h 523876"/>
              <a:gd name="connsiteX51" fmla="*/ 504676 w 523899"/>
              <a:gd name="connsiteY51" fmla="*/ 317476 h 523876"/>
              <a:gd name="connsiteX52" fmla="*/ 502809 w 523899"/>
              <a:gd name="connsiteY52" fmla="*/ 317572 h 523876"/>
              <a:gd name="connsiteX53" fmla="*/ 473197 w 523899"/>
              <a:gd name="connsiteY53" fmla="*/ 318335 h 523876"/>
              <a:gd name="connsiteX54" fmla="*/ 406602 w 523899"/>
              <a:gd name="connsiteY54" fmla="*/ 313845 h 523876"/>
              <a:gd name="connsiteX55" fmla="*/ 403861 w 523899"/>
              <a:gd name="connsiteY55" fmla="*/ 313424 h 523876"/>
              <a:gd name="connsiteX56" fmla="*/ 244813 w 523899"/>
              <a:gd name="connsiteY56" fmla="*/ 203878 h 523876"/>
              <a:gd name="connsiteX57" fmla="*/ 239267 w 523899"/>
              <a:gd name="connsiteY57" fmla="*/ 132629 h 523876"/>
              <a:gd name="connsiteX58" fmla="*/ 239630 w 523899"/>
              <a:gd name="connsiteY58" fmla="*/ 130533 h 523876"/>
              <a:gd name="connsiteX59" fmla="*/ 241752 w 523899"/>
              <a:gd name="connsiteY59" fmla="*/ 130587 h 523876"/>
              <a:gd name="connsiteX60" fmla="*/ 353974 w 523899"/>
              <a:gd name="connsiteY60" fmla="*/ 175889 h 523876"/>
              <a:gd name="connsiteX61" fmla="*/ 406693 w 523899"/>
              <a:gd name="connsiteY61" fmla="*/ 311077 h 523876"/>
              <a:gd name="connsiteX62" fmla="*/ 406607 w 523899"/>
              <a:gd name="connsiteY62" fmla="*/ 313856 h 523876"/>
              <a:gd name="connsiteX63" fmla="*/ 19774 w 523899"/>
              <a:gd name="connsiteY63" fmla="*/ 204614 h 523876"/>
              <a:gd name="connsiteX64" fmla="*/ 21485 w 523899"/>
              <a:gd name="connsiteY64" fmla="*/ 198167 h 523876"/>
              <a:gd name="connsiteX65" fmla="*/ 261958 w 523899"/>
              <a:gd name="connsiteY65" fmla="*/ 12925 h 523876"/>
              <a:gd name="connsiteX66" fmla="*/ 290824 w 523899"/>
              <a:gd name="connsiteY66" fmla="*/ 14738 h 523876"/>
              <a:gd name="connsiteX67" fmla="*/ 296018 w 523899"/>
              <a:gd name="connsiteY67" fmla="*/ 15330 h 523876"/>
              <a:gd name="connsiteX68" fmla="*/ 292242 w 523899"/>
              <a:gd name="connsiteY68" fmla="*/ 18951 h 523876"/>
              <a:gd name="connsiteX69" fmla="*/ 229978 w 523899"/>
              <a:gd name="connsiteY69" fmla="*/ 115582 h 523876"/>
              <a:gd name="connsiteX70" fmla="*/ 229503 w 523899"/>
              <a:gd name="connsiteY70" fmla="*/ 117304 h 523876"/>
              <a:gd name="connsiteX71" fmla="*/ 227722 w 523899"/>
              <a:gd name="connsiteY71" fmla="*/ 117379 h 523876"/>
              <a:gd name="connsiteX72" fmla="*/ 25256 w 523899"/>
              <a:gd name="connsiteY72" fmla="*/ 200812 h 523876"/>
              <a:gd name="connsiteX73" fmla="*/ 19768 w 523899"/>
              <a:gd name="connsiteY73" fmla="*/ 204614 h 52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23899" h="523876">
                <a:moveTo>
                  <a:pt x="261953" y="0"/>
                </a:moveTo>
                <a:cubicBezTo>
                  <a:pt x="133659" y="0"/>
                  <a:pt x="25058" y="91773"/>
                  <a:pt x="3717" y="218227"/>
                </a:cubicBezTo>
                <a:cubicBezTo>
                  <a:pt x="1221" y="233120"/>
                  <a:pt x="0" y="247682"/>
                  <a:pt x="0" y="261941"/>
                </a:cubicBezTo>
                <a:cubicBezTo>
                  <a:pt x="0" y="406370"/>
                  <a:pt x="117511" y="523876"/>
                  <a:pt x="261953" y="523876"/>
                </a:cubicBezTo>
                <a:cubicBezTo>
                  <a:pt x="295111" y="523876"/>
                  <a:pt x="327811" y="517542"/>
                  <a:pt x="359125" y="505048"/>
                </a:cubicBezTo>
                <a:cubicBezTo>
                  <a:pt x="360378" y="504750"/>
                  <a:pt x="361087" y="504472"/>
                  <a:pt x="361695" y="504083"/>
                </a:cubicBezTo>
                <a:cubicBezTo>
                  <a:pt x="438225" y="472436"/>
                  <a:pt x="495733" y="406109"/>
                  <a:pt x="515912" y="326450"/>
                </a:cubicBezTo>
                <a:cubicBezTo>
                  <a:pt x="521218" y="305521"/>
                  <a:pt x="523900" y="283814"/>
                  <a:pt x="523900" y="261941"/>
                </a:cubicBezTo>
                <a:cubicBezTo>
                  <a:pt x="523900" y="136367"/>
                  <a:pt x="434385" y="28186"/>
                  <a:pt x="311056" y="4692"/>
                </a:cubicBezTo>
                <a:lnTo>
                  <a:pt x="310715" y="4623"/>
                </a:lnTo>
                <a:cubicBezTo>
                  <a:pt x="294413" y="1552"/>
                  <a:pt x="278041" y="5"/>
                  <a:pt x="261953" y="5"/>
                </a:cubicBezTo>
                <a:moveTo>
                  <a:pt x="261953" y="510967"/>
                </a:moveTo>
                <a:cubicBezTo>
                  <a:pt x="124625" y="510967"/>
                  <a:pt x="12900" y="399262"/>
                  <a:pt x="12900" y="261946"/>
                </a:cubicBezTo>
                <a:cubicBezTo>
                  <a:pt x="12900" y="250226"/>
                  <a:pt x="13913" y="238148"/>
                  <a:pt x="16105" y="223954"/>
                </a:cubicBezTo>
                <a:lnTo>
                  <a:pt x="16260" y="222941"/>
                </a:lnTo>
                <a:lnTo>
                  <a:pt x="17086" y="222338"/>
                </a:lnTo>
                <a:cubicBezTo>
                  <a:pt x="96367" y="164825"/>
                  <a:pt x="163927" y="134922"/>
                  <a:pt x="223637" y="130917"/>
                </a:cubicBezTo>
                <a:lnTo>
                  <a:pt x="226682" y="130709"/>
                </a:lnTo>
                <a:lnTo>
                  <a:pt x="226234" y="133738"/>
                </a:lnTo>
                <a:cubicBezTo>
                  <a:pt x="222571" y="157898"/>
                  <a:pt x="224677" y="182800"/>
                  <a:pt x="232468" y="207733"/>
                </a:cubicBezTo>
                <a:cubicBezTo>
                  <a:pt x="252519" y="271752"/>
                  <a:pt x="311653" y="312816"/>
                  <a:pt x="403461" y="326477"/>
                </a:cubicBezTo>
                <a:lnTo>
                  <a:pt x="405775" y="326818"/>
                </a:lnTo>
                <a:lnTo>
                  <a:pt x="405546" y="329148"/>
                </a:lnTo>
                <a:cubicBezTo>
                  <a:pt x="400859" y="377117"/>
                  <a:pt x="383533" y="432077"/>
                  <a:pt x="354059" y="492491"/>
                </a:cubicBezTo>
                <a:lnTo>
                  <a:pt x="353638" y="493360"/>
                </a:lnTo>
                <a:lnTo>
                  <a:pt x="352742" y="493707"/>
                </a:lnTo>
                <a:cubicBezTo>
                  <a:pt x="323428" y="505166"/>
                  <a:pt x="292888" y="510972"/>
                  <a:pt x="261958" y="510972"/>
                </a:cubicBezTo>
                <a:moveTo>
                  <a:pt x="371582" y="485650"/>
                </a:moveTo>
                <a:lnTo>
                  <a:pt x="374547" y="479123"/>
                </a:lnTo>
                <a:cubicBezTo>
                  <a:pt x="399184" y="424921"/>
                  <a:pt x="413887" y="375027"/>
                  <a:pt x="418248" y="330823"/>
                </a:cubicBezTo>
                <a:lnTo>
                  <a:pt x="418489" y="328354"/>
                </a:lnTo>
                <a:lnTo>
                  <a:pt x="420947" y="328610"/>
                </a:lnTo>
                <a:cubicBezTo>
                  <a:pt x="438059" y="330423"/>
                  <a:pt x="455567" y="331345"/>
                  <a:pt x="472989" y="331345"/>
                </a:cubicBezTo>
                <a:cubicBezTo>
                  <a:pt x="479745" y="331345"/>
                  <a:pt x="486934" y="331036"/>
                  <a:pt x="493882" y="330732"/>
                </a:cubicBezTo>
                <a:lnTo>
                  <a:pt x="501279" y="330423"/>
                </a:lnTo>
                <a:lnTo>
                  <a:pt x="500281" y="333723"/>
                </a:lnTo>
                <a:cubicBezTo>
                  <a:pt x="480918" y="398249"/>
                  <a:pt x="437457" y="451017"/>
                  <a:pt x="377928" y="482306"/>
                </a:cubicBezTo>
                <a:lnTo>
                  <a:pt x="371582" y="485644"/>
                </a:lnTo>
                <a:close/>
                <a:moveTo>
                  <a:pt x="473202" y="318335"/>
                </a:moveTo>
                <a:cubicBezTo>
                  <a:pt x="455231" y="318335"/>
                  <a:pt x="437964" y="317460"/>
                  <a:pt x="421608" y="315706"/>
                </a:cubicBezTo>
                <a:lnTo>
                  <a:pt x="419331" y="315466"/>
                </a:lnTo>
                <a:lnTo>
                  <a:pt x="419416" y="313178"/>
                </a:lnTo>
                <a:cubicBezTo>
                  <a:pt x="421688" y="251356"/>
                  <a:pt x="402555" y="201927"/>
                  <a:pt x="362554" y="166254"/>
                </a:cubicBezTo>
                <a:cubicBezTo>
                  <a:pt x="328409" y="135791"/>
                  <a:pt x="289171" y="119367"/>
                  <a:pt x="245938" y="117453"/>
                </a:cubicBezTo>
                <a:lnTo>
                  <a:pt x="242755" y="117315"/>
                </a:lnTo>
                <a:lnTo>
                  <a:pt x="243699" y="114270"/>
                </a:lnTo>
                <a:cubicBezTo>
                  <a:pt x="253980" y="81167"/>
                  <a:pt x="276132" y="49974"/>
                  <a:pt x="311403" y="18929"/>
                </a:cubicBezTo>
                <a:lnTo>
                  <a:pt x="312330" y="18114"/>
                </a:lnTo>
                <a:lnTo>
                  <a:pt x="313536" y="18370"/>
                </a:lnTo>
                <a:cubicBezTo>
                  <a:pt x="427959" y="42573"/>
                  <a:pt x="511005" y="145016"/>
                  <a:pt x="511005" y="261952"/>
                </a:cubicBezTo>
                <a:cubicBezTo>
                  <a:pt x="511005" y="279713"/>
                  <a:pt x="509011" y="297779"/>
                  <a:pt x="505081" y="315647"/>
                </a:cubicBezTo>
                <a:lnTo>
                  <a:pt x="504676" y="317476"/>
                </a:lnTo>
                <a:lnTo>
                  <a:pt x="502809" y="317572"/>
                </a:lnTo>
                <a:cubicBezTo>
                  <a:pt x="492746" y="318079"/>
                  <a:pt x="482870" y="318335"/>
                  <a:pt x="473197" y="318335"/>
                </a:cubicBezTo>
                <a:moveTo>
                  <a:pt x="406602" y="313845"/>
                </a:moveTo>
                <a:lnTo>
                  <a:pt x="403861" y="313424"/>
                </a:lnTo>
                <a:cubicBezTo>
                  <a:pt x="318149" y="300338"/>
                  <a:pt x="263142" y="262453"/>
                  <a:pt x="244813" y="203878"/>
                </a:cubicBezTo>
                <a:cubicBezTo>
                  <a:pt x="237214" y="179595"/>
                  <a:pt x="235348" y="155627"/>
                  <a:pt x="239267" y="132629"/>
                </a:cubicBezTo>
                <a:lnTo>
                  <a:pt x="239630" y="130533"/>
                </a:lnTo>
                <a:lnTo>
                  <a:pt x="241752" y="130587"/>
                </a:lnTo>
                <a:cubicBezTo>
                  <a:pt x="283731" y="131669"/>
                  <a:pt x="321487" y="146914"/>
                  <a:pt x="353974" y="175889"/>
                </a:cubicBezTo>
                <a:cubicBezTo>
                  <a:pt x="390716" y="208667"/>
                  <a:pt x="408452" y="254145"/>
                  <a:pt x="406693" y="311077"/>
                </a:cubicBezTo>
                <a:lnTo>
                  <a:pt x="406607" y="313856"/>
                </a:lnTo>
                <a:close/>
                <a:moveTo>
                  <a:pt x="19774" y="204614"/>
                </a:moveTo>
                <a:lnTo>
                  <a:pt x="21485" y="198167"/>
                </a:lnTo>
                <a:cubicBezTo>
                  <a:pt x="50463" y="89096"/>
                  <a:pt x="149347" y="12925"/>
                  <a:pt x="261958" y="12925"/>
                </a:cubicBezTo>
                <a:cubicBezTo>
                  <a:pt x="270885" y="12925"/>
                  <a:pt x="280324" y="13512"/>
                  <a:pt x="290824" y="14738"/>
                </a:cubicBezTo>
                <a:lnTo>
                  <a:pt x="296018" y="15330"/>
                </a:lnTo>
                <a:lnTo>
                  <a:pt x="292242" y="18951"/>
                </a:lnTo>
                <a:cubicBezTo>
                  <a:pt x="260150" y="49654"/>
                  <a:pt x="239203" y="82164"/>
                  <a:pt x="229978" y="115582"/>
                </a:cubicBezTo>
                <a:lnTo>
                  <a:pt x="229503" y="117304"/>
                </a:lnTo>
                <a:lnTo>
                  <a:pt x="227722" y="117379"/>
                </a:lnTo>
                <a:cubicBezTo>
                  <a:pt x="169457" y="120071"/>
                  <a:pt x="101337" y="148140"/>
                  <a:pt x="25256" y="200812"/>
                </a:cubicBezTo>
                <a:lnTo>
                  <a:pt x="19768" y="204614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CE637BA-0DAD-05CA-A29E-CE3F6811B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03" y="3341849"/>
            <a:ext cx="304527" cy="304527"/>
          </a:xfrm>
          <a:prstGeom prst="rect">
            <a:avLst/>
          </a:prstGeom>
        </p:spPr>
      </p:pic>
      <p:pic>
        <p:nvPicPr>
          <p:cNvPr id="62" name="Graphic 14">
            <a:extLst>
              <a:ext uri="{FF2B5EF4-FFF2-40B4-BE49-F238E27FC236}">
                <a16:creationId xmlns:a16="http://schemas.microsoft.com/office/drawing/2014/main" id="{694C9716-7438-AC4F-9D86-1B4282409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332" y="3042424"/>
            <a:ext cx="962467" cy="96246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897CC5A-0147-29DA-DF46-57E613196208}"/>
              </a:ext>
            </a:extLst>
          </p:cNvPr>
          <p:cNvGrpSpPr/>
          <p:nvPr/>
        </p:nvGrpSpPr>
        <p:grpSpPr>
          <a:xfrm>
            <a:off x="3517878" y="2397260"/>
            <a:ext cx="5320579" cy="2310640"/>
            <a:chOff x="2907270" y="2265145"/>
            <a:chExt cx="5769074" cy="23528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6A2992C-76E1-9C74-48B7-CDCB1ED92508}"/>
                </a:ext>
              </a:extLst>
            </p:cNvPr>
            <p:cNvGrpSpPr/>
            <p:nvPr/>
          </p:nvGrpSpPr>
          <p:grpSpPr>
            <a:xfrm>
              <a:off x="7171099" y="3203458"/>
              <a:ext cx="460528" cy="817153"/>
              <a:chOff x="4164038" y="1680091"/>
              <a:chExt cx="345396" cy="612863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7C937BE-6FEB-719E-2A2F-3E7415F2CD15}"/>
                  </a:ext>
                </a:extLst>
              </p:cNvPr>
              <p:cNvSpPr/>
              <p:nvPr/>
            </p:nvSpPr>
            <p:spPr>
              <a:xfrm>
                <a:off x="4184670" y="2024994"/>
                <a:ext cx="318185" cy="26796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algn="ctr" defTabSz="1219040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CiscoSansTT Light" panose="020B0503020201020303" pitchFamily="34" charset="0"/>
                    <a:sym typeface="Arial"/>
                  </a:rPr>
                  <a:t>L3/4/7 </a:t>
                </a:r>
                <a:b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</a:rPr>
                </a:b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CiscoSansTT Light" panose="020B0503020201020303" pitchFamily="34" charset="0"/>
                    <a:sym typeface="Arial"/>
                  </a:rPr>
                  <a:t>Firewall w/ IPS</a:t>
                </a:r>
              </a:p>
            </p:txBody>
          </p:sp>
          <p:pic>
            <p:nvPicPr>
              <p:cNvPr id="112" name="Graphic 30">
                <a:extLst>
                  <a:ext uri="{FF2B5EF4-FFF2-40B4-BE49-F238E27FC236}">
                    <a16:creationId xmlns:a16="http://schemas.microsoft.com/office/drawing/2014/main" id="{4AFE30E7-4A00-6679-118D-16FBBC184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64038" y="1680091"/>
                <a:ext cx="345396" cy="345396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BE12731-F22B-F9C4-8572-4E97769CC818}"/>
                </a:ext>
              </a:extLst>
            </p:cNvPr>
            <p:cNvGrpSpPr/>
            <p:nvPr/>
          </p:nvGrpSpPr>
          <p:grpSpPr>
            <a:xfrm>
              <a:off x="3851053" y="2999498"/>
              <a:ext cx="567433" cy="625633"/>
              <a:chOff x="3025285" y="2467465"/>
              <a:chExt cx="425575" cy="46922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183B704-B0AD-ABBB-7A2F-7E4267056DC1}"/>
                  </a:ext>
                </a:extLst>
              </p:cNvPr>
              <p:cNvSpPr txBox="1"/>
              <p:nvPr/>
            </p:nvSpPr>
            <p:spPr>
              <a:xfrm>
                <a:off x="3025285" y="2842668"/>
                <a:ext cx="425575" cy="94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09365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MFA</a:t>
                </a:r>
              </a:p>
            </p:txBody>
          </p:sp>
          <p:pic>
            <p:nvPicPr>
              <p:cNvPr id="110" name="Graphic 10">
                <a:extLst>
                  <a:ext uri="{FF2B5EF4-FFF2-40B4-BE49-F238E27FC236}">
                    <a16:creationId xmlns:a16="http://schemas.microsoft.com/office/drawing/2014/main" id="{40A62C2C-224B-2A2F-DD07-43DAF37D5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32763" y="2467465"/>
                <a:ext cx="365585" cy="365583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DDAFBDA-5C65-7865-FE86-031256FB6903}"/>
                </a:ext>
              </a:extLst>
            </p:cNvPr>
            <p:cNvGrpSpPr/>
            <p:nvPr/>
          </p:nvGrpSpPr>
          <p:grpSpPr>
            <a:xfrm>
              <a:off x="3771924" y="3839414"/>
              <a:ext cx="725691" cy="709741"/>
              <a:chOff x="3020910" y="3097408"/>
              <a:chExt cx="544268" cy="53230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1648DBA-C4B8-3F12-769E-790C780DAC47}"/>
                  </a:ext>
                </a:extLst>
              </p:cNvPr>
              <p:cNvSpPr txBox="1"/>
              <p:nvPr/>
            </p:nvSpPr>
            <p:spPr>
              <a:xfrm>
                <a:off x="3020910" y="3441672"/>
                <a:ext cx="544268" cy="188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095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Postura</a:t>
                </a: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 y 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salud</a:t>
                </a: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 del 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equipo</a:t>
                </a:r>
                <a:endParaRPr lang="en-US" sz="800" dirty="0">
                  <a:solidFill>
                    <a:schemeClr val="bg1"/>
                  </a:solidFill>
                  <a:latin typeface="CiscoSansTT ExtraLight"/>
                  <a:cs typeface="CiscoSansTT Light" panose="020B0503020201020303" pitchFamily="34" charset="0"/>
                  <a:sym typeface="Arial"/>
                </a:endParaRPr>
              </a:p>
            </p:txBody>
          </p:sp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AC0D6155-F519-77D2-C5A6-5285E6844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108780" y="3097408"/>
                <a:ext cx="350333" cy="350333"/>
              </a:xfrm>
              <a:prstGeom prst="rect">
                <a:avLst/>
              </a:prstGeom>
            </p:spPr>
          </p:pic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3EFDBAE-B4FD-EFCB-B37A-E19E458A5204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63" y="3384061"/>
              <a:ext cx="0" cy="7109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5000"/>
                </a:schemeClr>
              </a:solidFill>
              <a:tailEnd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1671538-BC71-F48D-1F8E-29BBC29DCA0E}"/>
                </a:ext>
              </a:extLst>
            </p:cNvPr>
            <p:cNvSpPr/>
            <p:nvPr/>
          </p:nvSpPr>
          <p:spPr>
            <a:xfrm>
              <a:off x="3640824" y="2265145"/>
              <a:ext cx="886648" cy="2352890"/>
            </a:xfrm>
            <a:prstGeom prst="roundRect">
              <a:avLst>
                <a:gd name="adj" fmla="val 16137"/>
              </a:avLst>
            </a:prstGeom>
            <a:noFill/>
            <a:ln w="25400">
              <a:solidFill>
                <a:srgbClr val="00B0F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1">
                <a:defRPr/>
              </a:pPr>
              <a:endParaRPr lang="en-US" dirty="0">
                <a:solidFill>
                  <a:schemeClr val="tx2"/>
                </a:solidFill>
                <a:latin typeface="CiscoSansTT Light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6D7D30D-3083-F0FE-6196-FF4C68F0AA6E}"/>
                </a:ext>
              </a:extLst>
            </p:cNvPr>
            <p:cNvCxnSpPr>
              <a:cxnSpLocks/>
            </p:cNvCxnSpPr>
            <p:nvPr/>
          </p:nvCxnSpPr>
          <p:spPr>
            <a:xfrm>
              <a:off x="3183568" y="3459068"/>
              <a:ext cx="431984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F561D88-6078-61F7-3353-4E803BCB9F13}"/>
                </a:ext>
              </a:extLst>
            </p:cNvPr>
            <p:cNvGrpSpPr/>
            <p:nvPr/>
          </p:nvGrpSpPr>
          <p:grpSpPr>
            <a:xfrm>
              <a:off x="2907270" y="3219066"/>
              <a:ext cx="487447" cy="510625"/>
              <a:chOff x="7437331" y="1037573"/>
              <a:chExt cx="487447" cy="51062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DF2DDEA-CCAB-D40D-C9CE-7A4BC54DCD70}"/>
                  </a:ext>
                </a:extLst>
              </p:cNvPr>
              <p:cNvSpPr/>
              <p:nvPr/>
            </p:nvSpPr>
            <p:spPr>
              <a:xfrm>
                <a:off x="7437331" y="1037573"/>
                <a:ext cx="456276" cy="456276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0960" rIns="60960" rtlCol="0" anchor="ctr"/>
              <a:lstStyle/>
              <a:p>
                <a:pPr algn="ctr" defTabSz="609581">
                  <a:defRPr/>
                </a:pPr>
                <a:endParaRPr lang="en-US">
                  <a:solidFill>
                    <a:schemeClr val="tx2"/>
                  </a:solidFill>
                  <a:latin typeface="CiscoSansTT Light"/>
                </a:endParaRPr>
              </a:p>
            </p:txBody>
          </p:sp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D3F56C1C-24C2-D76B-2DE9-3AFA72875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37331" y="1060752"/>
                <a:ext cx="487447" cy="487446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A2C962-E29A-AFBF-2C4C-599E904BF2AA}"/>
                </a:ext>
              </a:extLst>
            </p:cNvPr>
            <p:cNvSpPr txBox="1"/>
            <p:nvPr/>
          </p:nvSpPr>
          <p:spPr>
            <a:xfrm>
              <a:off x="3826793" y="2752271"/>
              <a:ext cx="555908" cy="2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365">
                <a:defRPr/>
              </a:pPr>
              <a:r>
                <a:rPr lang="en-US" sz="800" dirty="0">
                  <a:solidFill>
                    <a:schemeClr val="bg1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Auth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5E4A7CE-8522-CC36-0B01-E6D839D71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05540" y="2387381"/>
              <a:ext cx="392407" cy="392407"/>
            </a:xfrm>
            <a:prstGeom prst="rect">
              <a:avLst/>
            </a:prstGeom>
            <a:effectLst>
              <a:outerShdw blurRad="50800" dist="50800" dir="5400000" sx="6000" sy="6000" algn="ctr" rotWithShape="0">
                <a:srgbClr val="000000">
                  <a:alpha val="43137"/>
                </a:srgb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BC17564-B3C1-0ACC-B982-1DE9E6795770}"/>
                </a:ext>
              </a:extLst>
            </p:cNvPr>
            <p:cNvGrpSpPr/>
            <p:nvPr/>
          </p:nvGrpSpPr>
          <p:grpSpPr>
            <a:xfrm>
              <a:off x="5177082" y="3165813"/>
              <a:ext cx="1994017" cy="610304"/>
              <a:chOff x="3898278" y="2356135"/>
              <a:chExt cx="1495513" cy="457728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DAE2EFC-ADB8-DD15-022A-7C497CE23AED}"/>
                  </a:ext>
                </a:extLst>
              </p:cNvPr>
              <p:cNvSpPr/>
              <p:nvPr/>
            </p:nvSpPr>
            <p:spPr>
              <a:xfrm>
                <a:off x="3930057" y="2724543"/>
                <a:ext cx="258508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DNS</a:t>
                </a:r>
              </a:p>
            </p:txBody>
          </p: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DE96A6D2-16A3-7AC0-F192-20CCCEBEF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898278" y="2400136"/>
                <a:ext cx="330358" cy="337626"/>
              </a:xfrm>
              <a:prstGeom prst="rect">
                <a:avLst/>
              </a:prstGeom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82EBAE1-933C-55E0-5CD4-D8BE57797D69}"/>
                  </a:ext>
                </a:extLst>
              </p:cNvPr>
              <p:cNvSpPr/>
              <p:nvPr/>
            </p:nvSpPr>
            <p:spPr>
              <a:xfrm>
                <a:off x="4315238" y="2724543"/>
                <a:ext cx="258508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SWG</a:t>
                </a:r>
              </a:p>
            </p:txBody>
          </p:sp>
          <p:pic>
            <p:nvPicPr>
              <p:cNvPr id="97" name="Graphic 108">
                <a:extLst>
                  <a:ext uri="{FF2B5EF4-FFF2-40B4-BE49-F238E27FC236}">
                    <a16:creationId xmlns:a16="http://schemas.microsoft.com/office/drawing/2014/main" id="{3E19E55D-1378-6D5F-4E95-E906282FD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296462" y="2398364"/>
                <a:ext cx="309158" cy="315961"/>
              </a:xfrm>
              <a:prstGeom prst="rect">
                <a:avLst/>
              </a:prstGeom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6EC3F1C-6222-9A98-21CB-333CF865EC8E}"/>
                  </a:ext>
                </a:extLst>
              </p:cNvPr>
              <p:cNvSpPr/>
              <p:nvPr/>
            </p:nvSpPr>
            <p:spPr>
              <a:xfrm>
                <a:off x="4724969" y="2724541"/>
                <a:ext cx="203930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DLP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AC537CC-B3EA-7AD6-075E-166B177DA836}"/>
                  </a:ext>
                </a:extLst>
              </p:cNvPr>
              <p:cNvSpPr/>
              <p:nvPr/>
            </p:nvSpPr>
            <p:spPr>
              <a:xfrm>
                <a:off x="5065263" y="2724540"/>
                <a:ext cx="286725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CASB</a:t>
                </a:r>
              </a:p>
            </p:txBody>
          </p:sp>
          <p:pic>
            <p:nvPicPr>
              <p:cNvPr id="100" name="Graphic 80">
                <a:extLst>
                  <a:ext uri="{FF2B5EF4-FFF2-40B4-BE49-F238E27FC236}">
                    <a16:creationId xmlns:a16="http://schemas.microsoft.com/office/drawing/2014/main" id="{412D9932-BFE1-7276-4EA0-AC01EDD8C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028205" y="2356135"/>
                <a:ext cx="365586" cy="373628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16D38E9C-79CC-207B-C71D-E49AE16D3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643809" y="2384072"/>
                <a:ext cx="344538" cy="344538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8137A8F-4076-30C2-253A-14D64F8CB04C}"/>
                </a:ext>
              </a:extLst>
            </p:cNvPr>
            <p:cNvGrpSpPr/>
            <p:nvPr/>
          </p:nvGrpSpPr>
          <p:grpSpPr>
            <a:xfrm>
              <a:off x="8188897" y="3203505"/>
              <a:ext cx="487447" cy="510626"/>
              <a:chOff x="7437331" y="1037573"/>
              <a:chExt cx="487447" cy="51062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DB6D719-DC47-147A-EC4D-E7FFF8CF4695}"/>
                  </a:ext>
                </a:extLst>
              </p:cNvPr>
              <p:cNvSpPr/>
              <p:nvPr/>
            </p:nvSpPr>
            <p:spPr>
              <a:xfrm>
                <a:off x="7437331" y="1037573"/>
                <a:ext cx="456276" cy="456276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0960" rIns="60960" rtlCol="0" anchor="ctr"/>
              <a:lstStyle/>
              <a:p>
                <a:pPr algn="ctr" defTabSz="609581">
                  <a:defRPr/>
                </a:pPr>
                <a:endParaRPr lang="en-US">
                  <a:solidFill>
                    <a:schemeClr val="tx2"/>
                  </a:solidFill>
                  <a:latin typeface="CiscoSansTT Light"/>
                </a:endParaRPr>
              </a:p>
            </p:txBody>
          </p: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C43623EA-1907-B413-1620-FB6428674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37331" y="1060752"/>
                <a:ext cx="487447" cy="487447"/>
              </a:xfrm>
              <a:prstGeom prst="rect">
                <a:avLst/>
              </a:prstGeom>
            </p:spPr>
          </p:pic>
        </p:grpSp>
      </p:grpSp>
      <p:cxnSp>
        <p:nvCxnSpPr>
          <p:cNvPr id="114" name="Google Shape;876;p85">
            <a:extLst>
              <a:ext uri="{FF2B5EF4-FFF2-40B4-BE49-F238E27FC236}">
                <a16:creationId xmlns:a16="http://schemas.microsoft.com/office/drawing/2014/main" id="{40D6D5DC-C0D9-5100-54F0-FF5DDA919E8A}"/>
              </a:ext>
            </a:extLst>
          </p:cNvPr>
          <p:cNvCxnSpPr>
            <a:cxnSpLocks/>
          </p:cNvCxnSpPr>
          <p:nvPr/>
        </p:nvCxnSpPr>
        <p:spPr>
          <a:xfrm flipH="1" flipV="1">
            <a:off x="2044992" y="4492493"/>
            <a:ext cx="337149" cy="30024"/>
          </a:xfrm>
          <a:prstGeom prst="straightConnector1">
            <a:avLst/>
          </a:prstGeom>
          <a:noFill/>
          <a:ln w="12700" cap="flat" cmpd="sng" algn="ctr">
            <a:solidFill>
              <a:srgbClr val="00BCEB"/>
            </a:solidFill>
            <a:prstDash val="solid"/>
            <a:headEnd type="none" w="med" len="med"/>
            <a:tailEnd type="none" w="sm" len="sm"/>
          </a:ln>
          <a:effectLst/>
        </p:spPr>
      </p:cxnSp>
      <p:cxnSp>
        <p:nvCxnSpPr>
          <p:cNvPr id="115" name="Google Shape;876;p85">
            <a:extLst>
              <a:ext uri="{FF2B5EF4-FFF2-40B4-BE49-F238E27FC236}">
                <a16:creationId xmlns:a16="http://schemas.microsoft.com/office/drawing/2014/main" id="{99B9CA54-79A2-AA81-0AC1-B4C958D6B94B}"/>
              </a:ext>
            </a:extLst>
          </p:cNvPr>
          <p:cNvCxnSpPr>
            <a:cxnSpLocks/>
          </p:cNvCxnSpPr>
          <p:nvPr/>
        </p:nvCxnSpPr>
        <p:spPr>
          <a:xfrm flipH="1">
            <a:off x="3338861" y="4532059"/>
            <a:ext cx="346811" cy="0"/>
          </a:xfrm>
          <a:prstGeom prst="straightConnector1">
            <a:avLst/>
          </a:prstGeom>
          <a:noFill/>
          <a:ln w="12700" cap="flat" cmpd="sng" algn="ctr">
            <a:solidFill>
              <a:srgbClr val="00BCEB"/>
            </a:solidFill>
            <a:prstDash val="solid"/>
            <a:headEnd type="triangle" w="med" len="sm"/>
            <a:tailEnd type="none" w="sm" len="sm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4590CA7-F494-F9D9-DF28-4B7F682857A1}"/>
              </a:ext>
            </a:extLst>
          </p:cNvPr>
          <p:cNvSpPr txBox="1"/>
          <p:nvPr/>
        </p:nvSpPr>
        <p:spPr>
          <a:xfrm>
            <a:off x="2228111" y="2117486"/>
            <a:ext cx="1388773" cy="547073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basado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en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agente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140C4E-1985-5C9F-6EF1-4F9061077FB3}"/>
              </a:ext>
            </a:extLst>
          </p:cNvPr>
          <p:cNvSpPr txBox="1"/>
          <p:nvPr/>
        </p:nvSpPr>
        <p:spPr>
          <a:xfrm>
            <a:off x="2213566" y="4305445"/>
            <a:ext cx="1388773" cy="355610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Tunel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8B3A4C3-7129-76AE-B0ED-69F66AC21023}"/>
              </a:ext>
            </a:extLst>
          </p:cNvPr>
          <p:cNvSpPr/>
          <p:nvPr/>
        </p:nvSpPr>
        <p:spPr>
          <a:xfrm>
            <a:off x="5373837" y="2975223"/>
            <a:ext cx="2786894" cy="1135180"/>
          </a:xfrm>
          <a:prstGeom prst="roundRect">
            <a:avLst>
              <a:gd name="adj" fmla="val 16137"/>
            </a:avLst>
          </a:prstGeom>
          <a:noFill/>
          <a:ln w="25400">
            <a:solidFill>
              <a:srgbClr val="00B0F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E125CE3-8CE5-DE93-B143-C4E88182B5B2}"/>
              </a:ext>
            </a:extLst>
          </p:cNvPr>
          <p:cNvCxnSpPr>
            <a:cxnSpLocks/>
            <a:stCxn id="82" idx="3"/>
            <a:endCxn id="130" idx="1"/>
          </p:cNvCxnSpPr>
          <p:nvPr/>
        </p:nvCxnSpPr>
        <p:spPr>
          <a:xfrm flipV="1">
            <a:off x="5012124" y="3542813"/>
            <a:ext cx="361713" cy="976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7C23447-30D7-79F7-EBF2-7181CEB4F4A4}"/>
              </a:ext>
            </a:extLst>
          </p:cNvPr>
          <p:cNvCxnSpPr>
            <a:cxnSpLocks/>
            <a:stCxn id="130" idx="3"/>
            <a:endCxn id="92" idx="2"/>
          </p:cNvCxnSpPr>
          <p:nvPr/>
        </p:nvCxnSpPr>
        <p:spPr>
          <a:xfrm>
            <a:off x="8160731" y="3542813"/>
            <a:ext cx="22817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AD22F5-417A-8FE7-B584-F32AED008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</p:spTree>
    <p:extLst>
      <p:ext uri="{BB962C8B-B14F-4D97-AF65-F5344CB8AC3E}">
        <p14:creationId xmlns:p14="http://schemas.microsoft.com/office/powerpoint/2010/main" val="358210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8702-CBD7-0483-6B4C-0CF78BEC1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EA1428-39C0-286E-30DA-DB27643703E2}"/>
              </a:ext>
            </a:extLst>
          </p:cNvPr>
          <p:cNvSpPr/>
          <p:nvPr/>
        </p:nvSpPr>
        <p:spPr>
          <a:xfrm flipH="1">
            <a:off x="219862" y="261862"/>
            <a:ext cx="3026239" cy="1181609"/>
          </a:xfrm>
          <a:prstGeom prst="roundRect">
            <a:avLst>
              <a:gd name="adj" fmla="val 16137"/>
            </a:avLst>
          </a:prstGeom>
          <a:solidFill>
            <a:srgbClr val="00B0F0">
              <a:alpha val="92000"/>
            </a:srgb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989C0-0AB8-108D-4930-13C890BC0A6E}"/>
              </a:ext>
            </a:extLst>
          </p:cNvPr>
          <p:cNvSpPr/>
          <p:nvPr/>
        </p:nvSpPr>
        <p:spPr>
          <a:xfrm>
            <a:off x="1268169" y="414086"/>
            <a:ext cx="929626" cy="8771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Secure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Web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Gateway</a:t>
            </a:r>
          </a:p>
        </p:txBody>
      </p:sp>
      <p:pic>
        <p:nvPicPr>
          <p:cNvPr id="9" name="Graphic 108">
            <a:extLst>
              <a:ext uri="{FF2B5EF4-FFF2-40B4-BE49-F238E27FC236}">
                <a16:creationId xmlns:a16="http://schemas.microsoft.com/office/drawing/2014/main" id="{799C30AC-6FB0-1AAA-5A5C-8FBD86AB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542" y="346833"/>
            <a:ext cx="929626" cy="1011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617785-BB41-DFF9-CC6F-41873DBB38A7}"/>
              </a:ext>
            </a:extLst>
          </p:cNvPr>
          <p:cNvSpPr/>
          <p:nvPr/>
        </p:nvSpPr>
        <p:spPr>
          <a:xfrm>
            <a:off x="3873299" y="852667"/>
            <a:ext cx="8173389" cy="58170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Iniciar con metodos simples a nivel de red (Proteccion DNS a nivel de 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Implementar categorias de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CR" dirty="0">
                <a:solidFill>
                  <a:schemeClr val="bg1"/>
                </a:solidFill>
              </a:rPr>
              <a:t>evisar con los equipos legales y de Recursos Humanos por categorias de excepcion (Paginas financieras, gobierno, medicas,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Usualmente el agente da mas flexibilidad para pruebas, empezar con equipos compatibles con agente.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Implementar categorias de contenido y inspeccion de SSL gradualmente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En el periodo de prueba expandir a usuarios de todos los departamentos</a:t>
            </a:r>
            <a:br>
              <a:rPr lang="en-CR" dirty="0">
                <a:solidFill>
                  <a:schemeClr val="bg1"/>
                </a:solidFill>
              </a:rPr>
            </a:br>
            <a:br>
              <a:rPr lang="en-CR" dirty="0">
                <a:solidFill>
                  <a:schemeClr val="bg1"/>
                </a:solidFill>
              </a:rPr>
            </a:br>
            <a:r>
              <a:rPr lang="en-CR" dirty="0">
                <a:solidFill>
                  <a:schemeClr val="bg1"/>
                </a:solidFill>
              </a:rPr>
              <a:t>Cosas y applicaciones </a:t>
            </a:r>
            <a:r>
              <a:rPr lang="en-CR" u="sng" dirty="0">
                <a:solidFill>
                  <a:schemeClr val="bg1"/>
                </a:solidFill>
              </a:rPr>
              <a:t>van a fallar </a:t>
            </a:r>
            <a:r>
              <a:rPr lang="en-CR" dirty="0">
                <a:solidFill>
                  <a:schemeClr val="bg1"/>
                </a:solidFill>
              </a:rPr>
              <a:t>(Certificate pinning, limitaciones de applicacion, geo-localizacion, inspecion de SSL no soportado)</a:t>
            </a:r>
            <a:br>
              <a:rPr lang="en-CR" dirty="0">
                <a:solidFill>
                  <a:schemeClr val="bg1"/>
                </a:solidFill>
              </a:rPr>
            </a:br>
            <a:endParaRPr lang="en-C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Luego de pruebas extendidas implementar gradualmente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Evaluar e implementar metodos alternativos (PAC file, tunel, en premisas) otros dispositivos </a:t>
            </a:r>
          </a:p>
        </p:txBody>
      </p:sp>
    </p:spTree>
    <p:extLst>
      <p:ext uri="{BB962C8B-B14F-4D97-AF65-F5344CB8AC3E}">
        <p14:creationId xmlns:p14="http://schemas.microsoft.com/office/powerpoint/2010/main" val="34652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D3789-3E56-5C41-2CFD-610ED5EEA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524B5A-4C16-6945-25FB-84F2B07E515E}"/>
              </a:ext>
            </a:extLst>
          </p:cNvPr>
          <p:cNvSpPr/>
          <p:nvPr/>
        </p:nvSpPr>
        <p:spPr>
          <a:xfrm flipH="1">
            <a:off x="219862" y="261862"/>
            <a:ext cx="3026239" cy="1181609"/>
          </a:xfrm>
          <a:prstGeom prst="roundRect">
            <a:avLst>
              <a:gd name="adj" fmla="val 16137"/>
            </a:avLst>
          </a:prstGeom>
          <a:solidFill>
            <a:srgbClr val="00B0F0">
              <a:alpha val="92000"/>
            </a:srgb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4A352A-C2E7-030C-C88E-8903B1147083}"/>
              </a:ext>
            </a:extLst>
          </p:cNvPr>
          <p:cNvSpPr/>
          <p:nvPr/>
        </p:nvSpPr>
        <p:spPr>
          <a:xfrm>
            <a:off x="3873299" y="852667"/>
            <a:ext cx="8173389" cy="58170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Identificar herramientas de colaboracion aprovadas por el negocio y bloquear las otras.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CR" dirty="0">
                <a:solidFill>
                  <a:schemeClr val="bg1"/>
                </a:solidFill>
              </a:rPr>
              <a:t>mplementar controles tanto In-line en SWG como API para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Bloquear instancias personales o de 3eros no autorizados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Estrategias claras de Data Loss Prevention (DLP)</a:t>
            </a:r>
          </a:p>
        </p:txBody>
      </p:sp>
      <p:pic>
        <p:nvPicPr>
          <p:cNvPr id="11" name="Graphic 80">
            <a:extLst>
              <a:ext uri="{FF2B5EF4-FFF2-40B4-BE49-F238E27FC236}">
                <a16:creationId xmlns:a16="http://schemas.microsoft.com/office/drawing/2014/main" id="{DE1F8ECC-FD05-6119-7FB7-FFF51B3C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862" y="213914"/>
            <a:ext cx="1173909" cy="1277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61B53F-358A-FCA9-49AA-32202A24EBED}"/>
              </a:ext>
            </a:extLst>
          </p:cNvPr>
          <p:cNvSpPr/>
          <p:nvPr/>
        </p:nvSpPr>
        <p:spPr>
          <a:xfrm>
            <a:off x="1393771" y="273920"/>
            <a:ext cx="1054623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Cloud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Security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49477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DBB2F-60D1-4FB3-CB29-0E7616B0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707636A-B614-AF4D-70E4-9949CAB9EA8A}"/>
              </a:ext>
            </a:extLst>
          </p:cNvPr>
          <p:cNvSpPr/>
          <p:nvPr/>
        </p:nvSpPr>
        <p:spPr>
          <a:xfrm flipH="1">
            <a:off x="219862" y="261862"/>
            <a:ext cx="3026239" cy="1181609"/>
          </a:xfrm>
          <a:prstGeom prst="roundRect">
            <a:avLst>
              <a:gd name="adj" fmla="val 16137"/>
            </a:avLst>
          </a:prstGeom>
          <a:solidFill>
            <a:srgbClr val="00B0F0">
              <a:alpha val="92000"/>
            </a:srgb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85B4E-26E5-07EC-EEFA-3674CFF577C6}"/>
              </a:ext>
            </a:extLst>
          </p:cNvPr>
          <p:cNvSpPr/>
          <p:nvPr/>
        </p:nvSpPr>
        <p:spPr>
          <a:xfrm>
            <a:off x="3873299" y="852667"/>
            <a:ext cx="8173389" cy="58170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Identificar herramientas de colaboracion aprovadas por el negocio y bloquear las otras.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CR" dirty="0">
                <a:solidFill>
                  <a:schemeClr val="bg1"/>
                </a:solidFill>
              </a:rPr>
              <a:t>mplementar controles tanto In-line en SWG como API para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Bloquear instancias personales o de 3eros no autorizados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dirty="0">
                <a:solidFill>
                  <a:schemeClr val="bg1"/>
                </a:solidFill>
              </a:rPr>
              <a:t>Estrategias claras de Data Loss Prevention (DLP)</a:t>
            </a:r>
          </a:p>
        </p:txBody>
      </p:sp>
      <p:pic>
        <p:nvPicPr>
          <p:cNvPr id="11" name="Graphic 80">
            <a:extLst>
              <a:ext uri="{FF2B5EF4-FFF2-40B4-BE49-F238E27FC236}">
                <a16:creationId xmlns:a16="http://schemas.microsoft.com/office/drawing/2014/main" id="{2F6B3D03-F96A-8158-4F81-E3B29BBA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862" y="213914"/>
            <a:ext cx="1173909" cy="12775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B9BDF0-A792-BD01-2F31-6695E38D36D4}"/>
              </a:ext>
            </a:extLst>
          </p:cNvPr>
          <p:cNvSpPr/>
          <p:nvPr/>
        </p:nvSpPr>
        <p:spPr>
          <a:xfrm>
            <a:off x="1393771" y="273920"/>
            <a:ext cx="1054623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Cloud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Security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58880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B978-77D7-FCD7-9C0C-78A06094B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08C60A2-31B1-609E-1E83-0C3B0133DF61}"/>
              </a:ext>
            </a:extLst>
          </p:cNvPr>
          <p:cNvSpPr/>
          <p:nvPr/>
        </p:nvSpPr>
        <p:spPr>
          <a:xfrm>
            <a:off x="138224" y="148857"/>
            <a:ext cx="11791018" cy="6527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B9A40E-414E-7987-DADA-5271C2BA30F1}"/>
              </a:ext>
            </a:extLst>
          </p:cNvPr>
          <p:cNvSpPr/>
          <p:nvPr/>
        </p:nvSpPr>
        <p:spPr>
          <a:xfrm flipH="1">
            <a:off x="219862" y="261862"/>
            <a:ext cx="3026239" cy="1181609"/>
          </a:xfrm>
          <a:prstGeom prst="roundRect">
            <a:avLst>
              <a:gd name="adj" fmla="val 16137"/>
            </a:avLst>
          </a:prstGeom>
          <a:solidFill>
            <a:srgbClr val="00B0F0">
              <a:alpha val="92000"/>
            </a:srgbClr>
          </a:solidFill>
          <a:ln w="254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pic>
        <p:nvPicPr>
          <p:cNvPr id="2" name="Graphic 30">
            <a:extLst>
              <a:ext uri="{FF2B5EF4-FFF2-40B4-BE49-F238E27FC236}">
                <a16:creationId xmlns:a16="http://schemas.microsoft.com/office/drawing/2014/main" id="{DEA08B2A-0D78-AB79-D59D-69EEC5338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650" y="237192"/>
            <a:ext cx="1156006" cy="1230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2448CB-DFD4-15DD-1534-FB2DAA683755}"/>
              </a:ext>
            </a:extLst>
          </p:cNvPr>
          <p:cNvSpPr/>
          <p:nvPr/>
        </p:nvSpPr>
        <p:spPr>
          <a:xfrm>
            <a:off x="1603444" y="298588"/>
            <a:ext cx="1054623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Zero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Trust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Network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0DEB96C-4283-407B-D414-10DBE8EF0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540" y="2179674"/>
            <a:ext cx="2719053" cy="106617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9242833-7640-8FEA-7775-1743A27A4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2788" y="2579561"/>
            <a:ext cx="1610241" cy="84943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3A7E715-797C-672F-DD02-5DB24219E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6542" y="2028513"/>
            <a:ext cx="1366240" cy="7866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CC7A9A4-7631-F14C-C5F4-A729556CC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733" y="1715920"/>
            <a:ext cx="4793791" cy="19936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49B9182-917E-69F7-130B-FC944E9B6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695" y="4191573"/>
            <a:ext cx="4691320" cy="162438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93E984D-74F6-C660-2A17-F0F06AA64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983" y="4111099"/>
            <a:ext cx="2127097" cy="138867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1E5D482-BE0B-F939-258E-5F416337E2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079" y="3933582"/>
            <a:ext cx="2127098" cy="19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4E68C-24C2-0601-F025-8619B8B21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2BF9B-4763-887D-27FA-E90E61761800}"/>
              </a:ext>
            </a:extLst>
          </p:cNvPr>
          <p:cNvSpPr/>
          <p:nvPr/>
        </p:nvSpPr>
        <p:spPr>
          <a:xfrm>
            <a:off x="5745338" y="1321674"/>
            <a:ext cx="5192109" cy="46981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sz="2400" dirty="0"/>
              <a:t>ZT, SASE, SSE, ZTNA y otros </a:t>
            </a:r>
            <a:r>
              <a:rPr lang="en-CR" sz="2400" strike="sngStrike" dirty="0"/>
              <a:t>demonios</a:t>
            </a:r>
            <a:r>
              <a:rPr lang="en-CR" sz="2400" dirty="0"/>
              <a:t> acronimos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sz="2400" dirty="0"/>
              <a:t>Arquitectura de una red con 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sz="2400" dirty="0"/>
              <a:t>Como es la implementacion de una solucion SSE?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R" sz="2400" dirty="0"/>
              <a:t>Beneficios de negocio y operacionales</a:t>
            </a:r>
          </a:p>
          <a:p>
            <a:pPr algn="ctr"/>
            <a:endParaRPr lang="en-C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AE87374C-B5FC-A1F1-539C-DD4A84AAF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587" y="3271343"/>
            <a:ext cx="2781419" cy="492673"/>
          </a:xfrm>
        </p:spPr>
        <p:txBody>
          <a:bodyPr/>
          <a:lstStyle/>
          <a:p>
            <a:r>
              <a:rPr lang="es-C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7662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09E-A531-5238-8792-C38A0707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9F7D5-12FA-E667-38B9-CDA9BB00736A}"/>
              </a:ext>
            </a:extLst>
          </p:cNvPr>
          <p:cNvSpPr/>
          <p:nvPr/>
        </p:nvSpPr>
        <p:spPr>
          <a:xfrm>
            <a:off x="369164" y="225347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D4759-58ED-69F7-656D-6B0598D5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24" y="297174"/>
            <a:ext cx="1644484" cy="147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439C2-A765-0DBD-95EC-AAC4A810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954" y="1540229"/>
            <a:ext cx="1591209" cy="669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2190C-5F3A-D0B4-73F9-708F6E7B7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71" y="1701498"/>
            <a:ext cx="1591208" cy="1929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E8BF4-E68F-3513-3E4B-AD8ABBDFB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899" y="4495512"/>
            <a:ext cx="3063889" cy="1605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8AD6FB-2ED0-8F74-CF88-A524D42FB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542" y="4214354"/>
            <a:ext cx="1574961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EE1A8-6B13-B5A1-8DB0-6D8D3D8E2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726" y="259484"/>
            <a:ext cx="4692196" cy="2629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D55CE4-AC9F-7755-15B6-901AC4C18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873" y="4826863"/>
            <a:ext cx="3063889" cy="16052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0B0257-0F66-0A87-EC53-BC9E4198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0" y="5916114"/>
            <a:ext cx="1591209" cy="669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AE6C80-32E1-0F08-D2AA-4FB336CE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279" y="5868794"/>
            <a:ext cx="1591209" cy="66966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2AFF13-78B3-F3E7-5FD2-7DD392811014}"/>
              </a:ext>
            </a:extLst>
          </p:cNvPr>
          <p:cNvCxnSpPr>
            <a:cxnSpLocks/>
          </p:cNvCxnSpPr>
          <p:nvPr/>
        </p:nvCxnSpPr>
        <p:spPr>
          <a:xfrm>
            <a:off x="8385557" y="3903443"/>
            <a:ext cx="2394535" cy="1009893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64E735-CBAA-ECC5-3D75-F2D49BDC883B}"/>
              </a:ext>
            </a:extLst>
          </p:cNvPr>
          <p:cNvCxnSpPr>
            <a:cxnSpLocks/>
          </p:cNvCxnSpPr>
          <p:nvPr/>
        </p:nvCxnSpPr>
        <p:spPr>
          <a:xfrm>
            <a:off x="2699279" y="2648963"/>
            <a:ext cx="1296687" cy="206149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FA2FF3-3964-17E3-A10D-CF6B9D77D849}"/>
              </a:ext>
            </a:extLst>
          </p:cNvPr>
          <p:cNvCxnSpPr>
            <a:cxnSpLocks/>
          </p:cNvCxnSpPr>
          <p:nvPr/>
        </p:nvCxnSpPr>
        <p:spPr>
          <a:xfrm flipV="1">
            <a:off x="1865280" y="3771155"/>
            <a:ext cx="1981502" cy="94834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563B36-E6FD-BFDD-BB74-2FB87E200493}"/>
              </a:ext>
            </a:extLst>
          </p:cNvPr>
          <p:cNvCxnSpPr>
            <a:cxnSpLocks/>
          </p:cNvCxnSpPr>
          <p:nvPr/>
        </p:nvCxnSpPr>
        <p:spPr>
          <a:xfrm flipV="1">
            <a:off x="8330408" y="2384673"/>
            <a:ext cx="1236433" cy="966287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1B3AD7-BF5A-F1D7-AF7B-5938FA703936}"/>
              </a:ext>
            </a:extLst>
          </p:cNvPr>
          <p:cNvCxnSpPr>
            <a:cxnSpLocks/>
          </p:cNvCxnSpPr>
          <p:nvPr/>
        </p:nvCxnSpPr>
        <p:spPr>
          <a:xfrm flipV="1">
            <a:off x="5387418" y="2209889"/>
            <a:ext cx="0" cy="640908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9895CD-725F-522A-AEAD-B82C70A823AF}"/>
              </a:ext>
            </a:extLst>
          </p:cNvPr>
          <p:cNvCxnSpPr>
            <a:cxnSpLocks/>
          </p:cNvCxnSpPr>
          <p:nvPr/>
        </p:nvCxnSpPr>
        <p:spPr>
          <a:xfrm flipV="1">
            <a:off x="3421259" y="4214354"/>
            <a:ext cx="1158786" cy="483165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7C890F-0454-B1BA-A321-77DAA87C800A}"/>
              </a:ext>
            </a:extLst>
          </p:cNvPr>
          <p:cNvCxnSpPr>
            <a:cxnSpLocks/>
          </p:cNvCxnSpPr>
          <p:nvPr/>
        </p:nvCxnSpPr>
        <p:spPr>
          <a:xfrm flipH="1" flipV="1">
            <a:off x="5135073" y="4068229"/>
            <a:ext cx="793779" cy="1418171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C1C967-3A14-CFBB-36CF-74BEFBD5FD20}"/>
              </a:ext>
            </a:extLst>
          </p:cNvPr>
          <p:cNvCxnSpPr>
            <a:cxnSpLocks/>
          </p:cNvCxnSpPr>
          <p:nvPr/>
        </p:nvCxnSpPr>
        <p:spPr>
          <a:xfrm>
            <a:off x="8053586" y="4399291"/>
            <a:ext cx="950325" cy="1019337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3EC7886-A4E7-4880-136D-18DAADA13608}"/>
              </a:ext>
            </a:extLst>
          </p:cNvPr>
          <p:cNvCxnSpPr>
            <a:cxnSpLocks/>
          </p:cNvCxnSpPr>
          <p:nvPr/>
        </p:nvCxnSpPr>
        <p:spPr>
          <a:xfrm flipV="1">
            <a:off x="7463845" y="2464692"/>
            <a:ext cx="387707" cy="681164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D902ED29-47E4-ADA8-1AE1-142B6FE10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1593" y="2908728"/>
            <a:ext cx="1840690" cy="109847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8FF958E-36DB-51C2-D68B-CE275B6B50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234" y="3244358"/>
            <a:ext cx="1840690" cy="109847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40C2D13-0E7C-86DE-8C8E-990B66DB78A4}"/>
              </a:ext>
            </a:extLst>
          </p:cNvPr>
          <p:cNvCxnSpPr>
            <a:cxnSpLocks/>
          </p:cNvCxnSpPr>
          <p:nvPr/>
        </p:nvCxnSpPr>
        <p:spPr>
          <a:xfrm>
            <a:off x="5667748" y="3593374"/>
            <a:ext cx="817002" cy="61211"/>
          </a:xfrm>
          <a:prstGeom prst="straightConnector1">
            <a:avLst/>
          </a:prstGeom>
          <a:ln w="5715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9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A554-5DC7-0A89-0BA6-A5CE256C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F5D5D0F3-6900-14CD-6F22-4BD1E3A6D272}"/>
              </a:ext>
            </a:extLst>
          </p:cNvPr>
          <p:cNvSpPr/>
          <p:nvPr/>
        </p:nvSpPr>
        <p:spPr>
          <a:xfrm>
            <a:off x="0" y="337"/>
            <a:ext cx="7483695" cy="6858000"/>
          </a:xfrm>
          <a:prstGeom prst="rect">
            <a:avLst/>
          </a:prstGeom>
          <a:solidFill>
            <a:srgbClr val="02062B"/>
          </a:solidFill>
          <a:ln>
            <a:solidFill>
              <a:srgbClr val="02062B"/>
            </a:solidFill>
          </a:ln>
          <a:effectLst>
            <a:outerShdw blurRad="50800" dist="50800" dir="5400000" algn="ctr" rotWithShape="0">
              <a:srgbClr val="02062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CD67-F493-569B-CAED-39413FDEBBAD}"/>
              </a:ext>
            </a:extLst>
          </p:cNvPr>
          <p:cNvSpPr/>
          <p:nvPr/>
        </p:nvSpPr>
        <p:spPr>
          <a:xfrm>
            <a:off x="24817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920EA-61E0-3915-EDF7-48CFCA99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57" y="3403053"/>
            <a:ext cx="6950775" cy="1309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5DC913-71AD-679A-969E-D089591B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64" y="1258097"/>
            <a:ext cx="6623254" cy="1839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F1DBA4-8D6C-8619-22A2-E9A2CE3A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156" y="4953276"/>
            <a:ext cx="6896697" cy="1558983"/>
          </a:xfrm>
          <a:prstGeom prst="rect">
            <a:avLst/>
          </a:prstGeom>
        </p:spPr>
      </p:pic>
      <p:pic>
        <p:nvPicPr>
          <p:cNvPr id="63" name="Graphic 30">
            <a:extLst>
              <a:ext uri="{FF2B5EF4-FFF2-40B4-BE49-F238E27FC236}">
                <a16:creationId xmlns:a16="http://schemas.microsoft.com/office/drawing/2014/main" id="{159B6F3E-7574-7C87-D5DA-20926FBE7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199" y="3498804"/>
            <a:ext cx="889258" cy="94690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A7A85C7-1BAA-26FA-2B99-DDE9F6B49D16}"/>
              </a:ext>
            </a:extLst>
          </p:cNvPr>
          <p:cNvSpPr/>
          <p:nvPr/>
        </p:nvSpPr>
        <p:spPr>
          <a:xfrm>
            <a:off x="1943792" y="1781236"/>
            <a:ext cx="1318290" cy="8771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Secure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Web 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Gateway</a:t>
            </a:r>
          </a:p>
        </p:txBody>
      </p:sp>
      <p:pic>
        <p:nvPicPr>
          <p:cNvPr id="65" name="Graphic 108">
            <a:extLst>
              <a:ext uri="{FF2B5EF4-FFF2-40B4-BE49-F238E27FC236}">
                <a16:creationId xmlns:a16="http://schemas.microsoft.com/office/drawing/2014/main" id="{B2F0B31B-3EC9-79E7-E2E7-16412D4E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495" y="1872446"/>
            <a:ext cx="715115" cy="778228"/>
          </a:xfrm>
          <a:prstGeom prst="rect">
            <a:avLst/>
          </a:prstGeom>
        </p:spPr>
      </p:pic>
      <p:pic>
        <p:nvPicPr>
          <p:cNvPr id="66" name="Graphic 80">
            <a:extLst>
              <a:ext uri="{FF2B5EF4-FFF2-40B4-BE49-F238E27FC236}">
                <a16:creationId xmlns:a16="http://schemas.microsoft.com/office/drawing/2014/main" id="{0731972D-F6E7-D5D8-3FCD-CD037027A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581" y="5293841"/>
            <a:ext cx="903029" cy="98271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908D516-95E6-A14A-2478-23A1E54D25A7}"/>
              </a:ext>
            </a:extLst>
          </p:cNvPr>
          <p:cNvSpPr/>
          <p:nvPr/>
        </p:nvSpPr>
        <p:spPr>
          <a:xfrm>
            <a:off x="1902837" y="5103842"/>
            <a:ext cx="1442564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Cloud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Security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Broker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904B931-20C2-6CD9-34ED-8BC4388AFAD4}"/>
              </a:ext>
            </a:extLst>
          </p:cNvPr>
          <p:cNvSpPr/>
          <p:nvPr/>
        </p:nvSpPr>
        <p:spPr>
          <a:xfrm>
            <a:off x="1900946" y="3296345"/>
            <a:ext cx="1442564" cy="11695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1218734">
              <a:lnSpc>
                <a:spcPct val="95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Zero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Trust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Network</a:t>
            </a:r>
            <a:b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</a:br>
            <a:r>
              <a:rPr lang="en-US" sz="2000" kern="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Access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5D5AC2-9F3B-3CB3-7A51-69CC9720C2DC}"/>
              </a:ext>
            </a:extLst>
          </p:cNvPr>
          <p:cNvSpPr/>
          <p:nvPr/>
        </p:nvSpPr>
        <p:spPr>
          <a:xfrm>
            <a:off x="5507306" y="1344550"/>
            <a:ext cx="2839252" cy="214279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F38EBC3-B424-25A5-085A-06F6DAFB5C20}"/>
              </a:ext>
            </a:extLst>
          </p:cNvPr>
          <p:cNvSpPr/>
          <p:nvPr/>
        </p:nvSpPr>
        <p:spPr>
          <a:xfrm>
            <a:off x="3845204" y="1765307"/>
            <a:ext cx="2750289" cy="214279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A6A7A08-4EAE-A10B-1ED3-8513520F9D2D}"/>
              </a:ext>
            </a:extLst>
          </p:cNvPr>
          <p:cNvSpPr/>
          <p:nvPr/>
        </p:nvSpPr>
        <p:spPr>
          <a:xfrm>
            <a:off x="6802916" y="2587540"/>
            <a:ext cx="863158" cy="271305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B2E2300-0D24-9572-9FE7-7A6EFAF0AA3E}"/>
              </a:ext>
            </a:extLst>
          </p:cNvPr>
          <p:cNvSpPr/>
          <p:nvPr/>
        </p:nvSpPr>
        <p:spPr>
          <a:xfrm>
            <a:off x="4155975" y="4150044"/>
            <a:ext cx="1351331" cy="205427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49F7D6-E261-B288-B987-B07EF4E24C8B}"/>
              </a:ext>
            </a:extLst>
          </p:cNvPr>
          <p:cNvSpPr/>
          <p:nvPr/>
        </p:nvSpPr>
        <p:spPr>
          <a:xfrm>
            <a:off x="5546299" y="3487386"/>
            <a:ext cx="1790165" cy="23434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429008-5FDA-8F33-1571-30651A066B90}"/>
              </a:ext>
            </a:extLst>
          </p:cNvPr>
          <p:cNvSpPr/>
          <p:nvPr/>
        </p:nvSpPr>
        <p:spPr>
          <a:xfrm>
            <a:off x="4955315" y="3923252"/>
            <a:ext cx="2710759" cy="23434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0786D4E-6FB7-E842-B697-5DC9BE8549AC}"/>
              </a:ext>
            </a:extLst>
          </p:cNvPr>
          <p:cNvSpPr/>
          <p:nvPr/>
        </p:nvSpPr>
        <p:spPr>
          <a:xfrm>
            <a:off x="5324973" y="5516612"/>
            <a:ext cx="924327" cy="202833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C1EBBED-671A-19DE-3E83-5877A2886FA0}"/>
              </a:ext>
            </a:extLst>
          </p:cNvPr>
          <p:cNvSpPr/>
          <p:nvPr/>
        </p:nvSpPr>
        <p:spPr>
          <a:xfrm>
            <a:off x="7430078" y="5529935"/>
            <a:ext cx="1905308" cy="190382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164C79C-85E5-F250-8FA6-C10590FCE4B7}"/>
              </a:ext>
            </a:extLst>
          </p:cNvPr>
          <p:cNvSpPr txBox="1"/>
          <p:nvPr/>
        </p:nvSpPr>
        <p:spPr>
          <a:xfrm>
            <a:off x="102789" y="320228"/>
            <a:ext cx="613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R" sz="3200" dirty="0">
                <a:solidFill>
                  <a:schemeClr val="bg1"/>
                </a:solidFill>
              </a:rPr>
              <a:t>SASE is the SOC’s new BFF</a:t>
            </a:r>
          </a:p>
        </p:txBody>
      </p:sp>
    </p:spTree>
    <p:extLst>
      <p:ext uri="{BB962C8B-B14F-4D97-AF65-F5344CB8AC3E}">
        <p14:creationId xmlns:p14="http://schemas.microsoft.com/office/powerpoint/2010/main" val="382669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7B1D-399F-B47F-AB25-AAA4BB405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F1BA5D0C-9965-D19F-9524-2B6D838177F5}"/>
              </a:ext>
            </a:extLst>
          </p:cNvPr>
          <p:cNvSpPr/>
          <p:nvPr/>
        </p:nvSpPr>
        <p:spPr>
          <a:xfrm>
            <a:off x="0" y="0"/>
            <a:ext cx="7483695" cy="6858000"/>
          </a:xfrm>
          <a:prstGeom prst="rect">
            <a:avLst/>
          </a:prstGeom>
          <a:solidFill>
            <a:srgbClr val="02062B"/>
          </a:solidFill>
          <a:ln>
            <a:solidFill>
              <a:srgbClr val="02062B"/>
            </a:solidFill>
          </a:ln>
          <a:effectLst>
            <a:outerShdw blurRad="50800" dist="50800" dir="5400000" algn="ctr" rotWithShape="0">
              <a:srgbClr val="02062B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D5C58D-1487-28BE-CFA1-842D0E272670}"/>
              </a:ext>
            </a:extLst>
          </p:cNvPr>
          <p:cNvSpPr txBox="1">
            <a:spLocks/>
          </p:cNvSpPr>
          <p:nvPr/>
        </p:nvSpPr>
        <p:spPr>
          <a:xfrm>
            <a:off x="593600" y="256032"/>
            <a:ext cx="11009376" cy="975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Arquitectura</a:t>
            </a:r>
            <a:r>
              <a:rPr lang="en-US" dirty="0"/>
              <a:t> SSE</a:t>
            </a:r>
          </a:p>
        </p:txBody>
      </p:sp>
      <p:sp>
        <p:nvSpPr>
          <p:cNvPr id="5" name="Rounded Rectangle 258">
            <a:extLst>
              <a:ext uri="{FF2B5EF4-FFF2-40B4-BE49-F238E27FC236}">
                <a16:creationId xmlns:a16="http://schemas.microsoft.com/office/drawing/2014/main" id="{56DDDA97-A640-647A-28F5-D74B74F70D5E}"/>
              </a:ext>
            </a:extLst>
          </p:cNvPr>
          <p:cNvSpPr/>
          <p:nvPr/>
        </p:nvSpPr>
        <p:spPr>
          <a:xfrm>
            <a:off x="3669967" y="2096676"/>
            <a:ext cx="4801331" cy="2920316"/>
          </a:xfrm>
          <a:prstGeom prst="roundRect">
            <a:avLst>
              <a:gd name="adj" fmla="val 3887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199" kern="0">
              <a:solidFill>
                <a:schemeClr val="tx2"/>
              </a:solidFill>
              <a:latin typeface="CiscoSansTT ExtraLight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07E6E-F8EA-856A-8543-F46A10696AA8}"/>
              </a:ext>
            </a:extLst>
          </p:cNvPr>
          <p:cNvSpPr txBox="1"/>
          <p:nvPr/>
        </p:nvSpPr>
        <p:spPr>
          <a:xfrm>
            <a:off x="4783482" y="1438696"/>
            <a:ext cx="2422225" cy="355610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DIA –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Directo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 a Internet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7FE8F-F4FF-1A0F-B1AD-4D30CA0D078C}"/>
              </a:ext>
            </a:extLst>
          </p:cNvPr>
          <p:cNvSpPr txBox="1"/>
          <p:nvPr/>
        </p:nvSpPr>
        <p:spPr>
          <a:xfrm>
            <a:off x="2167547" y="3150119"/>
            <a:ext cx="1388773" cy="547073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sin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agente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DF59B-3C78-311B-0B7F-509DD1AB2E1C}"/>
              </a:ext>
            </a:extLst>
          </p:cNvPr>
          <p:cNvSpPr txBox="1"/>
          <p:nvPr/>
        </p:nvSpPr>
        <p:spPr>
          <a:xfrm>
            <a:off x="8650231" y="3893619"/>
            <a:ext cx="1423183" cy="492571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defTabSz="812468">
              <a:defRPr/>
            </a:pPr>
            <a:r>
              <a:rPr lang="en-US" sz="1067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Connector, </a:t>
            </a: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agente</a:t>
            </a:r>
            <a:r>
              <a:rPr lang="en-US" sz="1067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 o </a:t>
            </a: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tunel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607C30-B2FA-C30F-7F48-C14FC61D4D71}"/>
              </a:ext>
            </a:extLst>
          </p:cNvPr>
          <p:cNvGrpSpPr/>
          <p:nvPr/>
        </p:nvGrpSpPr>
        <p:grpSpPr>
          <a:xfrm>
            <a:off x="2040656" y="3440112"/>
            <a:ext cx="1632744" cy="167947"/>
            <a:chOff x="2450491" y="3323549"/>
            <a:chExt cx="1331899" cy="137160"/>
          </a:xfrm>
        </p:grpSpPr>
        <p:cxnSp>
          <p:nvCxnSpPr>
            <p:cNvPr id="10" name="Google Shape;876;p85">
              <a:extLst>
                <a:ext uri="{FF2B5EF4-FFF2-40B4-BE49-F238E27FC236}">
                  <a16:creationId xmlns:a16="http://schemas.microsoft.com/office/drawing/2014/main" id="{B3D28722-B33B-A072-E520-DFEAD29A9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11" name="Can 254">
              <a:extLst>
                <a:ext uri="{FF2B5EF4-FFF2-40B4-BE49-F238E27FC236}">
                  <a16:creationId xmlns:a16="http://schemas.microsoft.com/office/drawing/2014/main" id="{1A4B2FF9-1B4C-CC3F-5D88-17B26A6B2D48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12" name="Google Shape;876;p85">
              <a:extLst>
                <a:ext uri="{FF2B5EF4-FFF2-40B4-BE49-F238E27FC236}">
                  <a16:creationId xmlns:a16="http://schemas.microsoft.com/office/drawing/2014/main" id="{4211BB93-46C4-4783-EC85-160B6FE7B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07E81-2083-7B96-FBFA-670911C6127B}"/>
              </a:ext>
            </a:extLst>
          </p:cNvPr>
          <p:cNvGrpSpPr/>
          <p:nvPr/>
        </p:nvGrpSpPr>
        <p:grpSpPr>
          <a:xfrm>
            <a:off x="2039089" y="4379435"/>
            <a:ext cx="1634315" cy="167947"/>
            <a:chOff x="2450491" y="3323549"/>
            <a:chExt cx="1331899" cy="137160"/>
          </a:xfrm>
        </p:grpSpPr>
        <p:cxnSp>
          <p:nvCxnSpPr>
            <p:cNvPr id="14" name="Google Shape;876;p85">
              <a:extLst>
                <a:ext uri="{FF2B5EF4-FFF2-40B4-BE49-F238E27FC236}">
                  <a16:creationId xmlns:a16="http://schemas.microsoft.com/office/drawing/2014/main" id="{8AAADCB6-5B5F-AC40-C5DE-0A70A96EE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15" name="Can 254">
              <a:extLst>
                <a:ext uri="{FF2B5EF4-FFF2-40B4-BE49-F238E27FC236}">
                  <a16:creationId xmlns:a16="http://schemas.microsoft.com/office/drawing/2014/main" id="{62FEB46D-974F-6AF3-E052-20E31B2C843F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16" name="Google Shape;876;p85">
              <a:extLst>
                <a:ext uri="{FF2B5EF4-FFF2-40B4-BE49-F238E27FC236}">
                  <a16:creationId xmlns:a16="http://schemas.microsoft.com/office/drawing/2014/main" id="{EDF09D68-CE07-71FB-3B68-454E4A5E6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sp>
        <p:nvSpPr>
          <p:cNvPr id="17" name="Rectangle 216">
            <a:extLst>
              <a:ext uri="{FF2B5EF4-FFF2-40B4-BE49-F238E27FC236}">
                <a16:creationId xmlns:a16="http://schemas.microsoft.com/office/drawing/2014/main" id="{CC04A509-AE3D-EC99-21F1-FEFA94C49876}"/>
              </a:ext>
            </a:extLst>
          </p:cNvPr>
          <p:cNvSpPr/>
          <p:nvPr/>
        </p:nvSpPr>
        <p:spPr>
          <a:xfrm>
            <a:off x="8604719" y="2652332"/>
            <a:ext cx="1510463" cy="793899"/>
          </a:xfrm>
          <a:custGeom>
            <a:avLst/>
            <a:gdLst>
              <a:gd name="connsiteX0" fmla="*/ 0 w 1167036"/>
              <a:gd name="connsiteY0" fmla="*/ 0 h 759259"/>
              <a:gd name="connsiteX1" fmla="*/ 1167036 w 1167036"/>
              <a:gd name="connsiteY1" fmla="*/ 0 h 759259"/>
              <a:gd name="connsiteX2" fmla="*/ 1167036 w 1167036"/>
              <a:gd name="connsiteY2" fmla="*/ 759259 h 759259"/>
              <a:gd name="connsiteX3" fmla="*/ 0 w 1167036"/>
              <a:gd name="connsiteY3" fmla="*/ 759259 h 759259"/>
              <a:gd name="connsiteX4" fmla="*/ 0 w 1167036"/>
              <a:gd name="connsiteY4" fmla="*/ 0 h 759259"/>
              <a:gd name="connsiteX0" fmla="*/ 1167036 w 1258476"/>
              <a:gd name="connsiteY0" fmla="*/ 759259 h 850699"/>
              <a:gd name="connsiteX1" fmla="*/ 0 w 1258476"/>
              <a:gd name="connsiteY1" fmla="*/ 759259 h 850699"/>
              <a:gd name="connsiteX2" fmla="*/ 0 w 1258476"/>
              <a:gd name="connsiteY2" fmla="*/ 0 h 850699"/>
              <a:gd name="connsiteX3" fmla="*/ 1167036 w 1258476"/>
              <a:gd name="connsiteY3" fmla="*/ 0 h 850699"/>
              <a:gd name="connsiteX4" fmla="*/ 1258476 w 1258476"/>
              <a:gd name="connsiteY4" fmla="*/ 850699 h 850699"/>
              <a:gd name="connsiteX0" fmla="*/ 0 w 1258476"/>
              <a:gd name="connsiteY0" fmla="*/ 759259 h 850699"/>
              <a:gd name="connsiteX1" fmla="*/ 0 w 1258476"/>
              <a:gd name="connsiteY1" fmla="*/ 0 h 850699"/>
              <a:gd name="connsiteX2" fmla="*/ 1167036 w 1258476"/>
              <a:gd name="connsiteY2" fmla="*/ 0 h 850699"/>
              <a:gd name="connsiteX3" fmla="*/ 1258476 w 1258476"/>
              <a:gd name="connsiteY3" fmla="*/ 850699 h 850699"/>
              <a:gd name="connsiteX0" fmla="*/ 0 w 1167036"/>
              <a:gd name="connsiteY0" fmla="*/ 759259 h 759259"/>
              <a:gd name="connsiteX1" fmla="*/ 0 w 1167036"/>
              <a:gd name="connsiteY1" fmla="*/ 0 h 759259"/>
              <a:gd name="connsiteX2" fmla="*/ 1167036 w 1167036"/>
              <a:gd name="connsiteY2" fmla="*/ 0 h 75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036" h="759259">
                <a:moveTo>
                  <a:pt x="0" y="759259"/>
                </a:moveTo>
                <a:lnTo>
                  <a:pt x="0" y="0"/>
                </a:lnTo>
                <a:lnTo>
                  <a:pt x="1167036" y="0"/>
                </a:lnTo>
              </a:path>
            </a:pathLst>
          </a:custGeom>
          <a:noFill/>
          <a:ln w="12700" cap="flat" cmpd="sng" algn="ctr">
            <a:solidFill>
              <a:srgbClr val="6EBE4A"/>
            </a:solidFill>
            <a:prstDash val="solid"/>
            <a:headEnd type="none" w="med" len="sm"/>
            <a:tailEnd type="triangle" w="med" len="sm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CiscoSansTT ExtraLight"/>
              <a:cs typeface="+mn-cs"/>
            </a:endParaRPr>
          </a:p>
        </p:txBody>
      </p:sp>
      <p:sp>
        <p:nvSpPr>
          <p:cNvPr id="18" name="Rectangle 369">
            <a:extLst>
              <a:ext uri="{FF2B5EF4-FFF2-40B4-BE49-F238E27FC236}">
                <a16:creationId xmlns:a16="http://schemas.microsoft.com/office/drawing/2014/main" id="{75ECA6C6-7844-3215-3F33-1DA184FD25A9}"/>
              </a:ext>
            </a:extLst>
          </p:cNvPr>
          <p:cNvSpPr/>
          <p:nvPr/>
        </p:nvSpPr>
        <p:spPr>
          <a:xfrm>
            <a:off x="1492469" y="1774397"/>
            <a:ext cx="9302996" cy="375703"/>
          </a:xfrm>
          <a:custGeom>
            <a:avLst/>
            <a:gdLst>
              <a:gd name="connsiteX0" fmla="*/ 0 w 6069773"/>
              <a:gd name="connsiteY0" fmla="*/ 0 h 322295"/>
              <a:gd name="connsiteX1" fmla="*/ 6069773 w 6069773"/>
              <a:gd name="connsiteY1" fmla="*/ 0 h 322295"/>
              <a:gd name="connsiteX2" fmla="*/ 6069773 w 6069773"/>
              <a:gd name="connsiteY2" fmla="*/ 322295 h 322295"/>
              <a:gd name="connsiteX3" fmla="*/ 0 w 6069773"/>
              <a:gd name="connsiteY3" fmla="*/ 322295 h 322295"/>
              <a:gd name="connsiteX4" fmla="*/ 0 w 6069773"/>
              <a:gd name="connsiteY4" fmla="*/ 0 h 322295"/>
              <a:gd name="connsiteX0" fmla="*/ 0 w 6069773"/>
              <a:gd name="connsiteY0" fmla="*/ 0 h 326911"/>
              <a:gd name="connsiteX1" fmla="*/ 6069773 w 6069773"/>
              <a:gd name="connsiteY1" fmla="*/ 0 h 326911"/>
              <a:gd name="connsiteX2" fmla="*/ 6069773 w 6069773"/>
              <a:gd name="connsiteY2" fmla="*/ 322295 h 326911"/>
              <a:gd name="connsiteX3" fmla="*/ 3053283 w 6069773"/>
              <a:gd name="connsiteY3" fmla="*/ 326911 h 326911"/>
              <a:gd name="connsiteX4" fmla="*/ 0 w 6069773"/>
              <a:gd name="connsiteY4" fmla="*/ 322295 h 326911"/>
              <a:gd name="connsiteX5" fmla="*/ 0 w 6069773"/>
              <a:gd name="connsiteY5" fmla="*/ 0 h 326911"/>
              <a:gd name="connsiteX0" fmla="*/ 3053283 w 6069773"/>
              <a:gd name="connsiteY0" fmla="*/ 326911 h 418351"/>
              <a:gd name="connsiteX1" fmla="*/ 0 w 6069773"/>
              <a:gd name="connsiteY1" fmla="*/ 322295 h 418351"/>
              <a:gd name="connsiteX2" fmla="*/ 0 w 6069773"/>
              <a:gd name="connsiteY2" fmla="*/ 0 h 418351"/>
              <a:gd name="connsiteX3" fmla="*/ 6069773 w 6069773"/>
              <a:gd name="connsiteY3" fmla="*/ 0 h 418351"/>
              <a:gd name="connsiteX4" fmla="*/ 6069773 w 6069773"/>
              <a:gd name="connsiteY4" fmla="*/ 322295 h 418351"/>
              <a:gd name="connsiteX5" fmla="*/ 3144723 w 6069773"/>
              <a:gd name="connsiteY5" fmla="*/ 418351 h 418351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429277"/>
              <a:gd name="connsiteX1" fmla="*/ 0 w 6069773"/>
              <a:gd name="connsiteY1" fmla="*/ 0 h 429277"/>
              <a:gd name="connsiteX2" fmla="*/ 6069773 w 6069773"/>
              <a:gd name="connsiteY2" fmla="*/ 0 h 429277"/>
              <a:gd name="connsiteX3" fmla="*/ 6069773 w 6069773"/>
              <a:gd name="connsiteY3" fmla="*/ 322295 h 429277"/>
              <a:gd name="connsiteX4" fmla="*/ 3144723 w 6069773"/>
              <a:gd name="connsiteY4" fmla="*/ 418351 h 429277"/>
              <a:gd name="connsiteX5" fmla="*/ 3154883 w 6069773"/>
              <a:gd name="connsiteY5" fmla="*/ 428511 h 429277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322295"/>
              <a:gd name="connsiteX1" fmla="*/ 0 w 6069773"/>
              <a:gd name="connsiteY1" fmla="*/ 0 h 322295"/>
              <a:gd name="connsiteX2" fmla="*/ 6069773 w 6069773"/>
              <a:gd name="connsiteY2" fmla="*/ 0 h 322295"/>
              <a:gd name="connsiteX3" fmla="*/ 6069773 w 6069773"/>
              <a:gd name="connsiteY3" fmla="*/ 322295 h 3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773" h="322295">
                <a:moveTo>
                  <a:pt x="0" y="322295"/>
                </a:moveTo>
                <a:lnTo>
                  <a:pt x="0" y="0"/>
                </a:lnTo>
                <a:lnTo>
                  <a:pt x="6069773" y="0"/>
                </a:lnTo>
                <a:lnTo>
                  <a:pt x="6069773" y="322295"/>
                </a:lnTo>
              </a:path>
            </a:pathLst>
          </a:custGeom>
          <a:noFill/>
          <a:ln w="12700" cap="rnd" cmpd="sng" algn="ctr">
            <a:solidFill>
              <a:srgbClr val="6EBE4A"/>
            </a:solidFill>
            <a:prstDash val="sysDash"/>
            <a:tailEnd type="triangle" w="med" len="sm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  <a:latin typeface="CiscoSansTT ExtraLight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FF6A84-5898-7C4C-CECA-AE260CEC30AE}"/>
              </a:ext>
            </a:extLst>
          </p:cNvPr>
          <p:cNvGrpSpPr/>
          <p:nvPr/>
        </p:nvGrpSpPr>
        <p:grpSpPr>
          <a:xfrm>
            <a:off x="9964796" y="4291218"/>
            <a:ext cx="1624885" cy="1473951"/>
            <a:chOff x="7490383" y="3189317"/>
            <a:chExt cx="1047843" cy="95051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B1E5CC-4ECE-58BE-7B76-4B586C3F183F}"/>
                </a:ext>
              </a:extLst>
            </p:cNvPr>
            <p:cNvSpPr/>
            <p:nvPr/>
          </p:nvSpPr>
          <p:spPr>
            <a:xfrm>
              <a:off x="7618080" y="3189317"/>
              <a:ext cx="792448" cy="950510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BF033A-160D-5A4D-7057-ABC278C22914}"/>
                </a:ext>
              </a:extLst>
            </p:cNvPr>
            <p:cNvSpPr/>
            <p:nvPr/>
          </p:nvSpPr>
          <p:spPr>
            <a:xfrm>
              <a:off x="7490383" y="3812647"/>
              <a:ext cx="1047843" cy="123469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Oficina</a:t>
              </a: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 </a:t>
              </a: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Satelite</a:t>
              </a:r>
              <a:endParaRPr lang="en-US" sz="1244" kern="0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A0D3A80-AA22-639C-2767-DE5DD311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9404" y="3277558"/>
              <a:ext cx="509800" cy="509800"/>
            </a:xfrm>
            <a:prstGeom prst="rect">
              <a:avLst/>
            </a:prstGeom>
          </p:spPr>
        </p:pic>
      </p:grpSp>
      <p:sp>
        <p:nvSpPr>
          <p:cNvPr id="23" name="Rectangle: Rounded Corners 144">
            <a:extLst>
              <a:ext uri="{FF2B5EF4-FFF2-40B4-BE49-F238E27FC236}">
                <a16:creationId xmlns:a16="http://schemas.microsoft.com/office/drawing/2014/main" id="{8745980B-663A-BB00-5381-DCB62358DA73}"/>
              </a:ext>
            </a:extLst>
          </p:cNvPr>
          <p:cNvSpPr/>
          <p:nvPr/>
        </p:nvSpPr>
        <p:spPr>
          <a:xfrm>
            <a:off x="4970940" y="1965639"/>
            <a:ext cx="2590123" cy="229383"/>
          </a:xfrm>
          <a:prstGeom prst="roundRect">
            <a:avLst>
              <a:gd name="adj" fmla="val 50000"/>
            </a:avLst>
          </a:prstGeom>
          <a:solidFill>
            <a:srgbClr val="1E4471"/>
          </a:solidFill>
          <a:ln>
            <a:noFill/>
          </a:ln>
        </p:spPr>
        <p:txBody>
          <a:bodyPr wrap="square" lIns="121920" tIns="0" rIns="121920" bIns="0" rtlCol="0" anchor="ctr">
            <a:no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+mn-lt"/>
                <a:ea typeface="ＭＳ Ｐゴシック"/>
                <a:cs typeface="CiscoSansTT" panose="020B0503020201020303" pitchFamily="34" charset="0"/>
                <a:sym typeface="Arial"/>
              </a:rPr>
              <a:t>Security Service Edge</a:t>
            </a:r>
            <a:endParaRPr lang="en-US" sz="1600" kern="0" dirty="0">
              <a:solidFill>
                <a:schemeClr val="bg1"/>
              </a:solidFill>
              <a:latin typeface="+mn-lt"/>
              <a:ea typeface="ＭＳ Ｐゴシック"/>
              <a:cs typeface="CiscoSansTT" panose="020B05030202010203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867D49-EFEA-1D3A-F1D6-AB59BE9A4D30}"/>
              </a:ext>
            </a:extLst>
          </p:cNvPr>
          <p:cNvGrpSpPr/>
          <p:nvPr/>
        </p:nvGrpSpPr>
        <p:grpSpPr>
          <a:xfrm>
            <a:off x="2039085" y="2391444"/>
            <a:ext cx="1634312" cy="167947"/>
            <a:chOff x="2450491" y="3323549"/>
            <a:chExt cx="1331899" cy="137160"/>
          </a:xfrm>
        </p:grpSpPr>
        <p:cxnSp>
          <p:nvCxnSpPr>
            <p:cNvPr id="26" name="Google Shape;876;p85">
              <a:extLst>
                <a:ext uri="{FF2B5EF4-FFF2-40B4-BE49-F238E27FC236}">
                  <a16:creationId xmlns:a16="http://schemas.microsoft.com/office/drawing/2014/main" id="{7BE48A80-F517-4702-C8C0-388582D41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cxnSp>
          <p:nvCxnSpPr>
            <p:cNvPr id="27" name="Google Shape;876;p85">
              <a:extLst>
                <a:ext uri="{FF2B5EF4-FFF2-40B4-BE49-F238E27FC236}">
                  <a16:creationId xmlns:a16="http://schemas.microsoft.com/office/drawing/2014/main" id="{51972271-65A1-23F7-DEE4-1EA4C4E295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491" y="3375346"/>
              <a:ext cx="269573" cy="3461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28" name="Can 254">
              <a:extLst>
                <a:ext uri="{FF2B5EF4-FFF2-40B4-BE49-F238E27FC236}">
                  <a16:creationId xmlns:a16="http://schemas.microsoft.com/office/drawing/2014/main" id="{C05508B1-BED0-894A-E2D7-740BEDD19E95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rgbClr val="1E4471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9" name="Google Shape;876;p85">
              <a:extLst>
                <a:ext uri="{FF2B5EF4-FFF2-40B4-BE49-F238E27FC236}">
                  <a16:creationId xmlns:a16="http://schemas.microsoft.com/office/drawing/2014/main" id="{4D89EB2E-800C-B09D-CBFA-FDD428568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6EBE4A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  <p:cxnSp>
          <p:nvCxnSpPr>
            <p:cNvPr id="30" name="Google Shape;876;p85">
              <a:extLst>
                <a:ext uri="{FF2B5EF4-FFF2-40B4-BE49-F238E27FC236}">
                  <a16:creationId xmlns:a16="http://schemas.microsoft.com/office/drawing/2014/main" id="{D7BA94FA-DB47-F400-5708-2F97C0196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41774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0E5220-A062-5532-AB25-71294ABCEFCF}"/>
              </a:ext>
            </a:extLst>
          </p:cNvPr>
          <p:cNvGrpSpPr/>
          <p:nvPr/>
        </p:nvGrpSpPr>
        <p:grpSpPr>
          <a:xfrm>
            <a:off x="8520021" y="3435288"/>
            <a:ext cx="1632744" cy="167947"/>
            <a:chOff x="2450491" y="3323549"/>
            <a:chExt cx="1331899" cy="137160"/>
          </a:xfrm>
        </p:grpSpPr>
        <p:cxnSp>
          <p:nvCxnSpPr>
            <p:cNvPr id="32" name="Google Shape;876;p85">
              <a:extLst>
                <a:ext uri="{FF2B5EF4-FFF2-40B4-BE49-F238E27FC236}">
                  <a16:creationId xmlns:a16="http://schemas.microsoft.com/office/drawing/2014/main" id="{8BD927BE-587C-4DF1-4A4C-2533B130A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33" name="Can 254">
              <a:extLst>
                <a:ext uri="{FF2B5EF4-FFF2-40B4-BE49-F238E27FC236}">
                  <a16:creationId xmlns:a16="http://schemas.microsoft.com/office/drawing/2014/main" id="{9830F35C-FC90-2CA3-1301-39BE657FED55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chemeClr val="tx2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34" name="Google Shape;876;p85">
              <a:extLst>
                <a:ext uri="{FF2B5EF4-FFF2-40B4-BE49-F238E27FC236}">
                  <a16:creationId xmlns:a16="http://schemas.microsoft.com/office/drawing/2014/main" id="{EE222D82-ACD7-686B-5573-6588CEFB7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735922-926B-482E-229D-6D29486A23F1}"/>
              </a:ext>
            </a:extLst>
          </p:cNvPr>
          <p:cNvGrpSpPr/>
          <p:nvPr/>
        </p:nvGrpSpPr>
        <p:grpSpPr>
          <a:xfrm>
            <a:off x="8600240" y="3668191"/>
            <a:ext cx="1552523" cy="1149247"/>
            <a:chOff x="2515930" y="2522135"/>
            <a:chExt cx="1266460" cy="938574"/>
          </a:xfrm>
        </p:grpSpPr>
        <p:cxnSp>
          <p:nvCxnSpPr>
            <p:cNvPr id="36" name="Google Shape;876;p85">
              <a:extLst>
                <a:ext uri="{FF2B5EF4-FFF2-40B4-BE49-F238E27FC236}">
                  <a16:creationId xmlns:a16="http://schemas.microsoft.com/office/drawing/2014/main" id="{FDFCDD52-D77B-FB98-0118-2401A373D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3392129"/>
              <a:ext cx="204134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  <p:sp>
          <p:nvSpPr>
            <p:cNvPr id="37" name="Can 254">
              <a:extLst>
                <a:ext uri="{FF2B5EF4-FFF2-40B4-BE49-F238E27FC236}">
                  <a16:creationId xmlns:a16="http://schemas.microsoft.com/office/drawing/2014/main" id="{E210746B-7F65-2FA3-3A73-4BAD64B932C2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vert="vert270" rtlCol="0" anchor="ctr"/>
            <a:lstStyle/>
            <a:p>
              <a:pPr algn="ctr" defTabSz="812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23" kern="0">
                <a:solidFill>
                  <a:schemeClr val="tx2"/>
                </a:solidFill>
                <a:latin typeface="CiscoSansTT ExtraLight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38" name="Google Shape;876;p85">
              <a:extLst>
                <a:ext uri="{FF2B5EF4-FFF2-40B4-BE49-F238E27FC236}">
                  <a16:creationId xmlns:a16="http://schemas.microsoft.com/office/drawing/2014/main" id="{25CFE8F4-A2F6-0836-02AB-251375E5F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triangle" w="med" len="sm"/>
              <a:tailEnd type="none" w="sm" len="sm"/>
            </a:ln>
            <a:effectLst/>
          </p:spPr>
        </p:cxnSp>
        <p:cxnSp>
          <p:nvCxnSpPr>
            <p:cNvPr id="39" name="Google Shape;876;p85">
              <a:extLst>
                <a:ext uri="{FF2B5EF4-FFF2-40B4-BE49-F238E27FC236}">
                  <a16:creationId xmlns:a16="http://schemas.microsoft.com/office/drawing/2014/main" id="{D52D5157-32F6-2E86-EF9B-9976633B7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2522135"/>
              <a:ext cx="3" cy="868947"/>
            </a:xfrm>
            <a:prstGeom prst="straightConnector1">
              <a:avLst/>
            </a:prstGeom>
            <a:noFill/>
            <a:ln w="12700" cap="flat" cmpd="sng" algn="ctr">
              <a:solidFill>
                <a:srgbClr val="00BCEB"/>
              </a:solidFill>
              <a:prstDash val="solid"/>
              <a:headEnd type="none" w="med" len="med"/>
              <a:tailEnd type="none" w="sm" len="sm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128975-8109-CFCB-C933-195A7E806C8D}"/>
              </a:ext>
            </a:extLst>
          </p:cNvPr>
          <p:cNvGrpSpPr/>
          <p:nvPr/>
        </p:nvGrpSpPr>
        <p:grpSpPr>
          <a:xfrm>
            <a:off x="10160326" y="2175059"/>
            <a:ext cx="1228845" cy="939881"/>
            <a:chOff x="7616474" y="1824664"/>
            <a:chExt cx="792448" cy="60610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1C35947-C7A5-431D-2C78-E9A879DDDEE6}"/>
                </a:ext>
              </a:extLst>
            </p:cNvPr>
            <p:cNvSpPr/>
            <p:nvPr/>
          </p:nvSpPr>
          <p:spPr>
            <a:xfrm>
              <a:off x="7616474" y="1824664"/>
              <a:ext cx="792448" cy="606102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9C6750-8F49-B66A-37E9-DE8943DFC224}"/>
                </a:ext>
              </a:extLst>
            </p:cNvPr>
            <p:cNvSpPr/>
            <p:nvPr/>
          </p:nvSpPr>
          <p:spPr>
            <a:xfrm>
              <a:off x="7657264" y="2264849"/>
              <a:ext cx="710868" cy="117308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1624937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Internet/SaaS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38FAF4B-AAA6-76E2-4429-A0846F52000D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rgbClr val="FFFFFF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243416-33FC-2FFA-10FB-3AD3C9AF533C}"/>
              </a:ext>
            </a:extLst>
          </p:cNvPr>
          <p:cNvGrpSpPr/>
          <p:nvPr/>
        </p:nvGrpSpPr>
        <p:grpSpPr>
          <a:xfrm>
            <a:off x="10160326" y="3167631"/>
            <a:ext cx="1228845" cy="1077547"/>
            <a:chOff x="7616474" y="1824664"/>
            <a:chExt cx="792448" cy="69488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FE92EC-3677-788C-C110-9BCB3489EE0B}"/>
                </a:ext>
              </a:extLst>
            </p:cNvPr>
            <p:cNvSpPr/>
            <p:nvPr/>
          </p:nvSpPr>
          <p:spPr>
            <a:xfrm>
              <a:off x="7616474" y="1824664"/>
              <a:ext cx="792448" cy="694880"/>
            </a:xfrm>
            <a:prstGeom prst="roundRect">
              <a:avLst>
                <a:gd name="adj" fmla="val 10039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32255A-327A-5872-4740-EEFB947D54F1}"/>
                </a:ext>
              </a:extLst>
            </p:cNvPr>
            <p:cNvSpPr/>
            <p:nvPr/>
          </p:nvSpPr>
          <p:spPr>
            <a:xfrm>
              <a:off x="7657264" y="2264849"/>
              <a:ext cx="710868" cy="23461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1624937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Nube</a:t>
              </a:r>
              <a:r>
                <a:rPr lang="en-US" sz="1244" kern="0" dirty="0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 Publica/</a:t>
              </a:r>
              <a:r>
                <a:rPr lang="en-US" sz="1244" kern="0" dirty="0" err="1">
                  <a:solidFill>
                    <a:srgbClr val="FFFFFF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Privada</a:t>
              </a:r>
              <a:endParaRPr lang="en-US" sz="1244" kern="0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4C6958A-7F8D-9CF7-479D-05DE751477AE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rgbClr val="FFFFFF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5C614A3-150C-C22D-93A7-978766EA8281}"/>
              </a:ext>
            </a:extLst>
          </p:cNvPr>
          <p:cNvSpPr txBox="1"/>
          <p:nvPr/>
        </p:nvSpPr>
        <p:spPr>
          <a:xfrm>
            <a:off x="9849725" y="3394611"/>
            <a:ext cx="1861667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12468">
              <a:defRPr/>
            </a:pP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Aplicaciones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  <a:p>
            <a:pPr algn="ctr" defTabSz="812468">
              <a:defRPr/>
            </a:pPr>
            <a:r>
              <a:rPr lang="en-US" sz="1067" dirty="0" err="1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Privadas</a:t>
            </a:r>
            <a:endParaRPr lang="en-US" sz="1067" dirty="0">
              <a:solidFill>
                <a:srgbClr val="FFFFFF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16EBE9-5153-B1D2-4390-D701D9F951D8}"/>
              </a:ext>
            </a:extLst>
          </p:cNvPr>
          <p:cNvGrpSpPr/>
          <p:nvPr/>
        </p:nvGrpSpPr>
        <p:grpSpPr>
          <a:xfrm>
            <a:off x="8439499" y="3358521"/>
            <a:ext cx="321487" cy="321487"/>
            <a:chOff x="6782820" y="708117"/>
            <a:chExt cx="287865" cy="28786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C5377B-861E-34F2-3CD0-AC0F77895787}"/>
                </a:ext>
              </a:extLst>
            </p:cNvPr>
            <p:cNvSpPr/>
            <p:nvPr/>
          </p:nvSpPr>
          <p:spPr>
            <a:xfrm>
              <a:off x="6783304" y="708601"/>
              <a:ext cx="286897" cy="286897"/>
            </a:xfrm>
            <a:prstGeom prst="ellipse">
              <a:avLst/>
            </a:prstGeom>
            <a:solidFill>
              <a:srgbClr val="11315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273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kern="0">
                <a:solidFill>
                  <a:srgbClr val="0D274D"/>
                </a:solidFill>
                <a:latin typeface="CiscoSansTT ExtraLight"/>
                <a:cs typeface="+mn-cs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1447F31E-5B48-FFD8-20F3-0AA41F443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2820" y="708117"/>
              <a:ext cx="287865" cy="287865"/>
            </a:xfrm>
            <a:prstGeom prst="rect">
              <a:avLst/>
            </a:prstGeom>
          </p:spPr>
        </p:pic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9435D78-7488-9225-1065-21E619CE4EF9}"/>
              </a:ext>
            </a:extLst>
          </p:cNvPr>
          <p:cNvSpPr/>
          <p:nvPr/>
        </p:nvSpPr>
        <p:spPr>
          <a:xfrm>
            <a:off x="828144" y="4209310"/>
            <a:ext cx="1228845" cy="1593017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CA2E977-B4DD-BE92-A239-2907F7DEE6C2}"/>
              </a:ext>
            </a:extLst>
          </p:cNvPr>
          <p:cNvSpPr/>
          <p:nvPr/>
        </p:nvSpPr>
        <p:spPr>
          <a:xfrm>
            <a:off x="828144" y="3109172"/>
            <a:ext cx="1228845" cy="1043649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BC1D198-04B4-6A3E-B5FF-EF1B5C89F11D}"/>
              </a:ext>
            </a:extLst>
          </p:cNvPr>
          <p:cNvSpPr/>
          <p:nvPr/>
        </p:nvSpPr>
        <p:spPr>
          <a:xfrm>
            <a:off x="828144" y="2009730"/>
            <a:ext cx="1228845" cy="1043649"/>
          </a:xfrm>
          <a:prstGeom prst="roundRect">
            <a:avLst>
              <a:gd name="adj" fmla="val 10039"/>
            </a:avLst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0D274D"/>
              </a:solidFill>
              <a:latin typeface="CiscoSansTT ExtraLight"/>
              <a:cs typeface="+mn-cs"/>
            </a:endParaRPr>
          </a:p>
        </p:txBody>
      </p:sp>
      <p:sp>
        <p:nvSpPr>
          <p:cNvPr id="55" name="Google Shape;553;p80">
            <a:extLst>
              <a:ext uri="{FF2B5EF4-FFF2-40B4-BE49-F238E27FC236}">
                <a16:creationId xmlns:a16="http://schemas.microsoft.com/office/drawing/2014/main" id="{84E21ECE-E82D-15BF-BB2B-065F2A95E2B7}"/>
              </a:ext>
            </a:extLst>
          </p:cNvPr>
          <p:cNvSpPr txBox="1"/>
          <p:nvPr/>
        </p:nvSpPr>
        <p:spPr>
          <a:xfrm>
            <a:off x="827748" y="5085166"/>
            <a:ext cx="1211341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En-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premisa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, IoT,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etc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  <a:sym typeface="Arial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634A3FF5-FF31-9F9B-6F63-FCCF20F9C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213" y="4368615"/>
            <a:ext cx="780500" cy="780500"/>
          </a:xfrm>
          <a:prstGeom prst="rect">
            <a:avLst/>
          </a:prstGeom>
        </p:spPr>
      </p:pic>
      <p:sp>
        <p:nvSpPr>
          <p:cNvPr id="57" name="Google Shape;553;p80">
            <a:extLst>
              <a:ext uri="{FF2B5EF4-FFF2-40B4-BE49-F238E27FC236}">
                <a16:creationId xmlns:a16="http://schemas.microsoft.com/office/drawing/2014/main" id="{543DA062-C58F-2FC8-7028-4015D4B8EE44}"/>
              </a:ext>
            </a:extLst>
          </p:cNvPr>
          <p:cNvSpPr txBox="1"/>
          <p:nvPr/>
        </p:nvSpPr>
        <p:spPr>
          <a:xfrm>
            <a:off x="930197" y="2548234"/>
            <a:ext cx="1024739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Dispositivo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Corporativo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</a:endParaRPr>
          </a:p>
        </p:txBody>
      </p:sp>
      <p:sp>
        <p:nvSpPr>
          <p:cNvPr id="58" name="Google Shape;553;p80">
            <a:extLst>
              <a:ext uri="{FF2B5EF4-FFF2-40B4-BE49-F238E27FC236}">
                <a16:creationId xmlns:a16="http://schemas.microsoft.com/office/drawing/2014/main" id="{96EAB1F1-077C-B0A7-A454-3C9EC00759E0}"/>
              </a:ext>
            </a:extLst>
          </p:cNvPr>
          <p:cNvSpPr txBox="1"/>
          <p:nvPr/>
        </p:nvSpPr>
        <p:spPr>
          <a:xfrm>
            <a:off x="951909" y="3760849"/>
            <a:ext cx="981315" cy="54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223" rIns="0" bIns="81223" anchor="t" anchorCtr="0">
            <a:spAutoFit/>
          </a:bodyPr>
          <a:lstStyle/>
          <a:p>
            <a:pPr algn="ctr" defTabSz="812468">
              <a:defRPr/>
            </a:pP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Dispositivo</a:t>
            </a:r>
            <a:r>
              <a:rPr lang="en-US" sz="1244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 no </a:t>
            </a:r>
            <a:r>
              <a:rPr lang="en-US" sz="1244" dirty="0" err="1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corporativo</a:t>
            </a:r>
            <a:endParaRPr lang="en-US" sz="1244" dirty="0">
              <a:solidFill>
                <a:srgbClr val="FFFFFF"/>
              </a:solidFill>
              <a:latin typeface="CiscoSansTT" panose="020B0503020201020303" pitchFamily="34" charset="0"/>
              <a:ea typeface="ＭＳ Ｐゴシック"/>
              <a:cs typeface="CiscoSansTT" panose="020B0503020201020303" pitchFamily="34" charset="0"/>
              <a:sym typeface="Arial"/>
            </a:endParaRPr>
          </a:p>
        </p:txBody>
      </p:sp>
      <p:pic>
        <p:nvPicPr>
          <p:cNvPr id="59" name="Graphic 14">
            <a:extLst>
              <a:ext uri="{FF2B5EF4-FFF2-40B4-BE49-F238E27FC236}">
                <a16:creationId xmlns:a16="http://schemas.microsoft.com/office/drawing/2014/main" id="{EABEBB84-45BA-1958-74DB-5C51E80784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332" y="1857681"/>
            <a:ext cx="962467" cy="962467"/>
          </a:xfrm>
          <a:prstGeom prst="rect">
            <a:avLst/>
          </a:prstGeom>
        </p:spPr>
      </p:pic>
      <p:sp>
        <p:nvSpPr>
          <p:cNvPr id="60" name="Freeform 59">
            <a:extLst>
              <a:ext uri="{FF2B5EF4-FFF2-40B4-BE49-F238E27FC236}">
                <a16:creationId xmlns:a16="http://schemas.microsoft.com/office/drawing/2014/main" id="{47C28678-FB70-EE56-16CF-55D84A49B4A5}"/>
              </a:ext>
            </a:extLst>
          </p:cNvPr>
          <p:cNvSpPr>
            <a:spLocks noChangeAspect="1"/>
          </p:cNvSpPr>
          <p:nvPr/>
        </p:nvSpPr>
        <p:spPr>
          <a:xfrm>
            <a:off x="1300569" y="2161997"/>
            <a:ext cx="283995" cy="283983"/>
          </a:xfrm>
          <a:custGeom>
            <a:avLst/>
            <a:gdLst>
              <a:gd name="connsiteX0" fmla="*/ 261953 w 523899"/>
              <a:gd name="connsiteY0" fmla="*/ 0 h 523876"/>
              <a:gd name="connsiteX1" fmla="*/ 3717 w 523899"/>
              <a:gd name="connsiteY1" fmla="*/ 218227 h 523876"/>
              <a:gd name="connsiteX2" fmla="*/ 0 w 523899"/>
              <a:gd name="connsiteY2" fmla="*/ 261941 h 523876"/>
              <a:gd name="connsiteX3" fmla="*/ 261953 w 523899"/>
              <a:gd name="connsiteY3" fmla="*/ 523876 h 523876"/>
              <a:gd name="connsiteX4" fmla="*/ 359125 w 523899"/>
              <a:gd name="connsiteY4" fmla="*/ 505048 h 523876"/>
              <a:gd name="connsiteX5" fmla="*/ 361695 w 523899"/>
              <a:gd name="connsiteY5" fmla="*/ 504083 h 523876"/>
              <a:gd name="connsiteX6" fmla="*/ 515912 w 523899"/>
              <a:gd name="connsiteY6" fmla="*/ 326450 h 523876"/>
              <a:gd name="connsiteX7" fmla="*/ 523900 w 523899"/>
              <a:gd name="connsiteY7" fmla="*/ 261941 h 523876"/>
              <a:gd name="connsiteX8" fmla="*/ 311056 w 523899"/>
              <a:gd name="connsiteY8" fmla="*/ 4692 h 523876"/>
              <a:gd name="connsiteX9" fmla="*/ 310715 w 523899"/>
              <a:gd name="connsiteY9" fmla="*/ 4623 h 523876"/>
              <a:gd name="connsiteX10" fmla="*/ 261953 w 523899"/>
              <a:gd name="connsiteY10" fmla="*/ 5 h 523876"/>
              <a:gd name="connsiteX11" fmla="*/ 261953 w 523899"/>
              <a:gd name="connsiteY11" fmla="*/ 510967 h 523876"/>
              <a:gd name="connsiteX12" fmla="*/ 12900 w 523899"/>
              <a:gd name="connsiteY12" fmla="*/ 261946 h 523876"/>
              <a:gd name="connsiteX13" fmla="*/ 16105 w 523899"/>
              <a:gd name="connsiteY13" fmla="*/ 223954 h 523876"/>
              <a:gd name="connsiteX14" fmla="*/ 16260 w 523899"/>
              <a:gd name="connsiteY14" fmla="*/ 222941 h 523876"/>
              <a:gd name="connsiteX15" fmla="*/ 17086 w 523899"/>
              <a:gd name="connsiteY15" fmla="*/ 222338 h 523876"/>
              <a:gd name="connsiteX16" fmla="*/ 223637 w 523899"/>
              <a:gd name="connsiteY16" fmla="*/ 130917 h 523876"/>
              <a:gd name="connsiteX17" fmla="*/ 226682 w 523899"/>
              <a:gd name="connsiteY17" fmla="*/ 130709 h 523876"/>
              <a:gd name="connsiteX18" fmla="*/ 226234 w 523899"/>
              <a:gd name="connsiteY18" fmla="*/ 133738 h 523876"/>
              <a:gd name="connsiteX19" fmla="*/ 232468 w 523899"/>
              <a:gd name="connsiteY19" fmla="*/ 207733 h 523876"/>
              <a:gd name="connsiteX20" fmla="*/ 403461 w 523899"/>
              <a:gd name="connsiteY20" fmla="*/ 326477 h 523876"/>
              <a:gd name="connsiteX21" fmla="*/ 405775 w 523899"/>
              <a:gd name="connsiteY21" fmla="*/ 326818 h 523876"/>
              <a:gd name="connsiteX22" fmla="*/ 405546 w 523899"/>
              <a:gd name="connsiteY22" fmla="*/ 329148 h 523876"/>
              <a:gd name="connsiteX23" fmla="*/ 354059 w 523899"/>
              <a:gd name="connsiteY23" fmla="*/ 492491 h 523876"/>
              <a:gd name="connsiteX24" fmla="*/ 353638 w 523899"/>
              <a:gd name="connsiteY24" fmla="*/ 493360 h 523876"/>
              <a:gd name="connsiteX25" fmla="*/ 352742 w 523899"/>
              <a:gd name="connsiteY25" fmla="*/ 493707 h 523876"/>
              <a:gd name="connsiteX26" fmla="*/ 261958 w 523899"/>
              <a:gd name="connsiteY26" fmla="*/ 510972 h 523876"/>
              <a:gd name="connsiteX27" fmla="*/ 371582 w 523899"/>
              <a:gd name="connsiteY27" fmla="*/ 485650 h 523876"/>
              <a:gd name="connsiteX28" fmla="*/ 374547 w 523899"/>
              <a:gd name="connsiteY28" fmla="*/ 479123 h 523876"/>
              <a:gd name="connsiteX29" fmla="*/ 418248 w 523899"/>
              <a:gd name="connsiteY29" fmla="*/ 330823 h 523876"/>
              <a:gd name="connsiteX30" fmla="*/ 418489 w 523899"/>
              <a:gd name="connsiteY30" fmla="*/ 328354 h 523876"/>
              <a:gd name="connsiteX31" fmla="*/ 420947 w 523899"/>
              <a:gd name="connsiteY31" fmla="*/ 328610 h 523876"/>
              <a:gd name="connsiteX32" fmla="*/ 472989 w 523899"/>
              <a:gd name="connsiteY32" fmla="*/ 331345 h 523876"/>
              <a:gd name="connsiteX33" fmla="*/ 493882 w 523899"/>
              <a:gd name="connsiteY33" fmla="*/ 330732 h 523876"/>
              <a:gd name="connsiteX34" fmla="*/ 501279 w 523899"/>
              <a:gd name="connsiteY34" fmla="*/ 330423 h 523876"/>
              <a:gd name="connsiteX35" fmla="*/ 500281 w 523899"/>
              <a:gd name="connsiteY35" fmla="*/ 333723 h 523876"/>
              <a:gd name="connsiteX36" fmla="*/ 377928 w 523899"/>
              <a:gd name="connsiteY36" fmla="*/ 482306 h 523876"/>
              <a:gd name="connsiteX37" fmla="*/ 371582 w 523899"/>
              <a:gd name="connsiteY37" fmla="*/ 485644 h 523876"/>
              <a:gd name="connsiteX38" fmla="*/ 473202 w 523899"/>
              <a:gd name="connsiteY38" fmla="*/ 318335 h 523876"/>
              <a:gd name="connsiteX39" fmla="*/ 421608 w 523899"/>
              <a:gd name="connsiteY39" fmla="*/ 315706 h 523876"/>
              <a:gd name="connsiteX40" fmla="*/ 419331 w 523899"/>
              <a:gd name="connsiteY40" fmla="*/ 315466 h 523876"/>
              <a:gd name="connsiteX41" fmla="*/ 419416 w 523899"/>
              <a:gd name="connsiteY41" fmla="*/ 313178 h 523876"/>
              <a:gd name="connsiteX42" fmla="*/ 362554 w 523899"/>
              <a:gd name="connsiteY42" fmla="*/ 166254 h 523876"/>
              <a:gd name="connsiteX43" fmla="*/ 245938 w 523899"/>
              <a:gd name="connsiteY43" fmla="*/ 117453 h 523876"/>
              <a:gd name="connsiteX44" fmla="*/ 242755 w 523899"/>
              <a:gd name="connsiteY44" fmla="*/ 117315 h 523876"/>
              <a:gd name="connsiteX45" fmla="*/ 243699 w 523899"/>
              <a:gd name="connsiteY45" fmla="*/ 114270 h 523876"/>
              <a:gd name="connsiteX46" fmla="*/ 311403 w 523899"/>
              <a:gd name="connsiteY46" fmla="*/ 18929 h 523876"/>
              <a:gd name="connsiteX47" fmla="*/ 312330 w 523899"/>
              <a:gd name="connsiteY47" fmla="*/ 18114 h 523876"/>
              <a:gd name="connsiteX48" fmla="*/ 313536 w 523899"/>
              <a:gd name="connsiteY48" fmla="*/ 18370 h 523876"/>
              <a:gd name="connsiteX49" fmla="*/ 511005 w 523899"/>
              <a:gd name="connsiteY49" fmla="*/ 261952 h 523876"/>
              <a:gd name="connsiteX50" fmla="*/ 505081 w 523899"/>
              <a:gd name="connsiteY50" fmla="*/ 315647 h 523876"/>
              <a:gd name="connsiteX51" fmla="*/ 504676 w 523899"/>
              <a:gd name="connsiteY51" fmla="*/ 317476 h 523876"/>
              <a:gd name="connsiteX52" fmla="*/ 502809 w 523899"/>
              <a:gd name="connsiteY52" fmla="*/ 317572 h 523876"/>
              <a:gd name="connsiteX53" fmla="*/ 473197 w 523899"/>
              <a:gd name="connsiteY53" fmla="*/ 318335 h 523876"/>
              <a:gd name="connsiteX54" fmla="*/ 406602 w 523899"/>
              <a:gd name="connsiteY54" fmla="*/ 313845 h 523876"/>
              <a:gd name="connsiteX55" fmla="*/ 403861 w 523899"/>
              <a:gd name="connsiteY55" fmla="*/ 313424 h 523876"/>
              <a:gd name="connsiteX56" fmla="*/ 244813 w 523899"/>
              <a:gd name="connsiteY56" fmla="*/ 203878 h 523876"/>
              <a:gd name="connsiteX57" fmla="*/ 239267 w 523899"/>
              <a:gd name="connsiteY57" fmla="*/ 132629 h 523876"/>
              <a:gd name="connsiteX58" fmla="*/ 239630 w 523899"/>
              <a:gd name="connsiteY58" fmla="*/ 130533 h 523876"/>
              <a:gd name="connsiteX59" fmla="*/ 241752 w 523899"/>
              <a:gd name="connsiteY59" fmla="*/ 130587 h 523876"/>
              <a:gd name="connsiteX60" fmla="*/ 353974 w 523899"/>
              <a:gd name="connsiteY60" fmla="*/ 175889 h 523876"/>
              <a:gd name="connsiteX61" fmla="*/ 406693 w 523899"/>
              <a:gd name="connsiteY61" fmla="*/ 311077 h 523876"/>
              <a:gd name="connsiteX62" fmla="*/ 406607 w 523899"/>
              <a:gd name="connsiteY62" fmla="*/ 313856 h 523876"/>
              <a:gd name="connsiteX63" fmla="*/ 19774 w 523899"/>
              <a:gd name="connsiteY63" fmla="*/ 204614 h 523876"/>
              <a:gd name="connsiteX64" fmla="*/ 21485 w 523899"/>
              <a:gd name="connsiteY64" fmla="*/ 198167 h 523876"/>
              <a:gd name="connsiteX65" fmla="*/ 261958 w 523899"/>
              <a:gd name="connsiteY65" fmla="*/ 12925 h 523876"/>
              <a:gd name="connsiteX66" fmla="*/ 290824 w 523899"/>
              <a:gd name="connsiteY66" fmla="*/ 14738 h 523876"/>
              <a:gd name="connsiteX67" fmla="*/ 296018 w 523899"/>
              <a:gd name="connsiteY67" fmla="*/ 15330 h 523876"/>
              <a:gd name="connsiteX68" fmla="*/ 292242 w 523899"/>
              <a:gd name="connsiteY68" fmla="*/ 18951 h 523876"/>
              <a:gd name="connsiteX69" fmla="*/ 229978 w 523899"/>
              <a:gd name="connsiteY69" fmla="*/ 115582 h 523876"/>
              <a:gd name="connsiteX70" fmla="*/ 229503 w 523899"/>
              <a:gd name="connsiteY70" fmla="*/ 117304 h 523876"/>
              <a:gd name="connsiteX71" fmla="*/ 227722 w 523899"/>
              <a:gd name="connsiteY71" fmla="*/ 117379 h 523876"/>
              <a:gd name="connsiteX72" fmla="*/ 25256 w 523899"/>
              <a:gd name="connsiteY72" fmla="*/ 200812 h 523876"/>
              <a:gd name="connsiteX73" fmla="*/ 19768 w 523899"/>
              <a:gd name="connsiteY73" fmla="*/ 204614 h 52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23899" h="523876">
                <a:moveTo>
                  <a:pt x="261953" y="0"/>
                </a:moveTo>
                <a:cubicBezTo>
                  <a:pt x="133659" y="0"/>
                  <a:pt x="25058" y="91773"/>
                  <a:pt x="3717" y="218227"/>
                </a:cubicBezTo>
                <a:cubicBezTo>
                  <a:pt x="1221" y="233120"/>
                  <a:pt x="0" y="247682"/>
                  <a:pt x="0" y="261941"/>
                </a:cubicBezTo>
                <a:cubicBezTo>
                  <a:pt x="0" y="406370"/>
                  <a:pt x="117511" y="523876"/>
                  <a:pt x="261953" y="523876"/>
                </a:cubicBezTo>
                <a:cubicBezTo>
                  <a:pt x="295111" y="523876"/>
                  <a:pt x="327811" y="517542"/>
                  <a:pt x="359125" y="505048"/>
                </a:cubicBezTo>
                <a:cubicBezTo>
                  <a:pt x="360378" y="504750"/>
                  <a:pt x="361087" y="504472"/>
                  <a:pt x="361695" y="504083"/>
                </a:cubicBezTo>
                <a:cubicBezTo>
                  <a:pt x="438225" y="472436"/>
                  <a:pt x="495733" y="406109"/>
                  <a:pt x="515912" y="326450"/>
                </a:cubicBezTo>
                <a:cubicBezTo>
                  <a:pt x="521218" y="305521"/>
                  <a:pt x="523900" y="283814"/>
                  <a:pt x="523900" y="261941"/>
                </a:cubicBezTo>
                <a:cubicBezTo>
                  <a:pt x="523900" y="136367"/>
                  <a:pt x="434385" y="28186"/>
                  <a:pt x="311056" y="4692"/>
                </a:cubicBezTo>
                <a:lnTo>
                  <a:pt x="310715" y="4623"/>
                </a:lnTo>
                <a:cubicBezTo>
                  <a:pt x="294413" y="1552"/>
                  <a:pt x="278041" y="5"/>
                  <a:pt x="261953" y="5"/>
                </a:cubicBezTo>
                <a:moveTo>
                  <a:pt x="261953" y="510967"/>
                </a:moveTo>
                <a:cubicBezTo>
                  <a:pt x="124625" y="510967"/>
                  <a:pt x="12900" y="399262"/>
                  <a:pt x="12900" y="261946"/>
                </a:cubicBezTo>
                <a:cubicBezTo>
                  <a:pt x="12900" y="250226"/>
                  <a:pt x="13913" y="238148"/>
                  <a:pt x="16105" y="223954"/>
                </a:cubicBezTo>
                <a:lnTo>
                  <a:pt x="16260" y="222941"/>
                </a:lnTo>
                <a:lnTo>
                  <a:pt x="17086" y="222338"/>
                </a:lnTo>
                <a:cubicBezTo>
                  <a:pt x="96367" y="164825"/>
                  <a:pt x="163927" y="134922"/>
                  <a:pt x="223637" y="130917"/>
                </a:cubicBezTo>
                <a:lnTo>
                  <a:pt x="226682" y="130709"/>
                </a:lnTo>
                <a:lnTo>
                  <a:pt x="226234" y="133738"/>
                </a:lnTo>
                <a:cubicBezTo>
                  <a:pt x="222571" y="157898"/>
                  <a:pt x="224677" y="182800"/>
                  <a:pt x="232468" y="207733"/>
                </a:cubicBezTo>
                <a:cubicBezTo>
                  <a:pt x="252519" y="271752"/>
                  <a:pt x="311653" y="312816"/>
                  <a:pt x="403461" y="326477"/>
                </a:cubicBezTo>
                <a:lnTo>
                  <a:pt x="405775" y="326818"/>
                </a:lnTo>
                <a:lnTo>
                  <a:pt x="405546" y="329148"/>
                </a:lnTo>
                <a:cubicBezTo>
                  <a:pt x="400859" y="377117"/>
                  <a:pt x="383533" y="432077"/>
                  <a:pt x="354059" y="492491"/>
                </a:cubicBezTo>
                <a:lnTo>
                  <a:pt x="353638" y="493360"/>
                </a:lnTo>
                <a:lnTo>
                  <a:pt x="352742" y="493707"/>
                </a:lnTo>
                <a:cubicBezTo>
                  <a:pt x="323428" y="505166"/>
                  <a:pt x="292888" y="510972"/>
                  <a:pt x="261958" y="510972"/>
                </a:cubicBezTo>
                <a:moveTo>
                  <a:pt x="371582" y="485650"/>
                </a:moveTo>
                <a:lnTo>
                  <a:pt x="374547" y="479123"/>
                </a:lnTo>
                <a:cubicBezTo>
                  <a:pt x="399184" y="424921"/>
                  <a:pt x="413887" y="375027"/>
                  <a:pt x="418248" y="330823"/>
                </a:cubicBezTo>
                <a:lnTo>
                  <a:pt x="418489" y="328354"/>
                </a:lnTo>
                <a:lnTo>
                  <a:pt x="420947" y="328610"/>
                </a:lnTo>
                <a:cubicBezTo>
                  <a:pt x="438059" y="330423"/>
                  <a:pt x="455567" y="331345"/>
                  <a:pt x="472989" y="331345"/>
                </a:cubicBezTo>
                <a:cubicBezTo>
                  <a:pt x="479745" y="331345"/>
                  <a:pt x="486934" y="331036"/>
                  <a:pt x="493882" y="330732"/>
                </a:cubicBezTo>
                <a:lnTo>
                  <a:pt x="501279" y="330423"/>
                </a:lnTo>
                <a:lnTo>
                  <a:pt x="500281" y="333723"/>
                </a:lnTo>
                <a:cubicBezTo>
                  <a:pt x="480918" y="398249"/>
                  <a:pt x="437457" y="451017"/>
                  <a:pt x="377928" y="482306"/>
                </a:cubicBezTo>
                <a:lnTo>
                  <a:pt x="371582" y="485644"/>
                </a:lnTo>
                <a:close/>
                <a:moveTo>
                  <a:pt x="473202" y="318335"/>
                </a:moveTo>
                <a:cubicBezTo>
                  <a:pt x="455231" y="318335"/>
                  <a:pt x="437964" y="317460"/>
                  <a:pt x="421608" y="315706"/>
                </a:cubicBezTo>
                <a:lnTo>
                  <a:pt x="419331" y="315466"/>
                </a:lnTo>
                <a:lnTo>
                  <a:pt x="419416" y="313178"/>
                </a:lnTo>
                <a:cubicBezTo>
                  <a:pt x="421688" y="251356"/>
                  <a:pt x="402555" y="201927"/>
                  <a:pt x="362554" y="166254"/>
                </a:cubicBezTo>
                <a:cubicBezTo>
                  <a:pt x="328409" y="135791"/>
                  <a:pt x="289171" y="119367"/>
                  <a:pt x="245938" y="117453"/>
                </a:cubicBezTo>
                <a:lnTo>
                  <a:pt x="242755" y="117315"/>
                </a:lnTo>
                <a:lnTo>
                  <a:pt x="243699" y="114270"/>
                </a:lnTo>
                <a:cubicBezTo>
                  <a:pt x="253980" y="81167"/>
                  <a:pt x="276132" y="49974"/>
                  <a:pt x="311403" y="18929"/>
                </a:cubicBezTo>
                <a:lnTo>
                  <a:pt x="312330" y="18114"/>
                </a:lnTo>
                <a:lnTo>
                  <a:pt x="313536" y="18370"/>
                </a:lnTo>
                <a:cubicBezTo>
                  <a:pt x="427959" y="42573"/>
                  <a:pt x="511005" y="145016"/>
                  <a:pt x="511005" y="261952"/>
                </a:cubicBezTo>
                <a:cubicBezTo>
                  <a:pt x="511005" y="279713"/>
                  <a:pt x="509011" y="297779"/>
                  <a:pt x="505081" y="315647"/>
                </a:cubicBezTo>
                <a:lnTo>
                  <a:pt x="504676" y="317476"/>
                </a:lnTo>
                <a:lnTo>
                  <a:pt x="502809" y="317572"/>
                </a:lnTo>
                <a:cubicBezTo>
                  <a:pt x="492746" y="318079"/>
                  <a:pt x="482870" y="318335"/>
                  <a:pt x="473197" y="318335"/>
                </a:cubicBezTo>
                <a:moveTo>
                  <a:pt x="406602" y="313845"/>
                </a:moveTo>
                <a:lnTo>
                  <a:pt x="403861" y="313424"/>
                </a:lnTo>
                <a:cubicBezTo>
                  <a:pt x="318149" y="300338"/>
                  <a:pt x="263142" y="262453"/>
                  <a:pt x="244813" y="203878"/>
                </a:cubicBezTo>
                <a:cubicBezTo>
                  <a:pt x="237214" y="179595"/>
                  <a:pt x="235348" y="155627"/>
                  <a:pt x="239267" y="132629"/>
                </a:cubicBezTo>
                <a:lnTo>
                  <a:pt x="239630" y="130533"/>
                </a:lnTo>
                <a:lnTo>
                  <a:pt x="241752" y="130587"/>
                </a:lnTo>
                <a:cubicBezTo>
                  <a:pt x="283731" y="131669"/>
                  <a:pt x="321487" y="146914"/>
                  <a:pt x="353974" y="175889"/>
                </a:cubicBezTo>
                <a:cubicBezTo>
                  <a:pt x="390716" y="208667"/>
                  <a:pt x="408452" y="254145"/>
                  <a:pt x="406693" y="311077"/>
                </a:cubicBezTo>
                <a:lnTo>
                  <a:pt x="406607" y="313856"/>
                </a:lnTo>
                <a:close/>
                <a:moveTo>
                  <a:pt x="19774" y="204614"/>
                </a:moveTo>
                <a:lnTo>
                  <a:pt x="21485" y="198167"/>
                </a:lnTo>
                <a:cubicBezTo>
                  <a:pt x="50463" y="89096"/>
                  <a:pt x="149347" y="12925"/>
                  <a:pt x="261958" y="12925"/>
                </a:cubicBezTo>
                <a:cubicBezTo>
                  <a:pt x="270885" y="12925"/>
                  <a:pt x="280324" y="13512"/>
                  <a:pt x="290824" y="14738"/>
                </a:cubicBezTo>
                <a:lnTo>
                  <a:pt x="296018" y="15330"/>
                </a:lnTo>
                <a:lnTo>
                  <a:pt x="292242" y="18951"/>
                </a:lnTo>
                <a:cubicBezTo>
                  <a:pt x="260150" y="49654"/>
                  <a:pt x="239203" y="82164"/>
                  <a:pt x="229978" y="115582"/>
                </a:cubicBezTo>
                <a:lnTo>
                  <a:pt x="229503" y="117304"/>
                </a:lnTo>
                <a:lnTo>
                  <a:pt x="227722" y="117379"/>
                </a:lnTo>
                <a:cubicBezTo>
                  <a:pt x="169457" y="120071"/>
                  <a:pt x="101337" y="148140"/>
                  <a:pt x="25256" y="200812"/>
                </a:cubicBezTo>
                <a:lnTo>
                  <a:pt x="19768" y="204614"/>
                </a:ln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pPr defTabSz="81273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rgbClr val="FFFFFF"/>
              </a:solidFill>
            </a:endParaRPr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23F3D5FC-1C9B-793B-09DC-65B04899C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0303" y="3341849"/>
            <a:ext cx="304527" cy="304527"/>
          </a:xfrm>
          <a:prstGeom prst="rect">
            <a:avLst/>
          </a:prstGeom>
        </p:spPr>
      </p:pic>
      <p:pic>
        <p:nvPicPr>
          <p:cNvPr id="62" name="Graphic 14">
            <a:extLst>
              <a:ext uri="{FF2B5EF4-FFF2-40B4-BE49-F238E27FC236}">
                <a16:creationId xmlns:a16="http://schemas.microsoft.com/office/drawing/2014/main" id="{15D9EDCE-F9DC-6ACC-8B51-DE04B08A53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1332" y="3042424"/>
            <a:ext cx="962467" cy="962467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E8FB71D9-5F97-02B8-5C2D-C8E7B35E4AE7}"/>
              </a:ext>
            </a:extLst>
          </p:cNvPr>
          <p:cNvGrpSpPr/>
          <p:nvPr/>
        </p:nvGrpSpPr>
        <p:grpSpPr>
          <a:xfrm>
            <a:off x="3517878" y="2397260"/>
            <a:ext cx="5320579" cy="2310640"/>
            <a:chOff x="2907270" y="2265145"/>
            <a:chExt cx="5769074" cy="235289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6B6119A-157C-B507-F523-37D57763C82B}"/>
                </a:ext>
              </a:extLst>
            </p:cNvPr>
            <p:cNvGrpSpPr/>
            <p:nvPr/>
          </p:nvGrpSpPr>
          <p:grpSpPr>
            <a:xfrm>
              <a:off x="7171099" y="3203458"/>
              <a:ext cx="460528" cy="817153"/>
              <a:chOff x="4164038" y="1680091"/>
              <a:chExt cx="345396" cy="612863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0BC906C-BA03-5FAB-C720-D175CADE0B5E}"/>
                  </a:ext>
                </a:extLst>
              </p:cNvPr>
              <p:cNvSpPr/>
              <p:nvPr/>
            </p:nvSpPr>
            <p:spPr>
              <a:xfrm>
                <a:off x="4184670" y="2024994"/>
                <a:ext cx="318185" cy="267960"/>
              </a:xfrm>
              <a:prstGeom prst="rect">
                <a:avLst/>
              </a:prstGeom>
              <a:noFill/>
            </p:spPr>
            <p:txBody>
              <a:bodyPr wrap="square" lIns="0" tIns="0" rIns="0" bIns="0" anchor="t">
                <a:spAutoFit/>
              </a:bodyPr>
              <a:lstStyle/>
              <a:p>
                <a:pPr algn="ctr" defTabSz="1219040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CiscoSansTT Light" panose="020B0503020201020303" pitchFamily="34" charset="0"/>
                    <a:sym typeface="Arial"/>
                  </a:rPr>
                  <a:t>L3/4/7 </a:t>
                </a:r>
                <a:b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</a:rPr>
                </a:b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CiscoSansTT Light" panose="020B0503020201020303" pitchFamily="34" charset="0"/>
                    <a:sym typeface="Arial"/>
                  </a:rPr>
                  <a:t>Firewall w/ IPS</a:t>
                </a:r>
              </a:p>
            </p:txBody>
          </p:sp>
          <p:pic>
            <p:nvPicPr>
              <p:cNvPr id="112" name="Graphic 30">
                <a:extLst>
                  <a:ext uri="{FF2B5EF4-FFF2-40B4-BE49-F238E27FC236}">
                    <a16:creationId xmlns:a16="http://schemas.microsoft.com/office/drawing/2014/main" id="{20B366B6-98B6-2821-D0E8-F71D032E3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164038" y="1680091"/>
                <a:ext cx="345396" cy="345396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E3C5F56-FDD0-3DC8-7EC8-38C6B326B675}"/>
                </a:ext>
              </a:extLst>
            </p:cNvPr>
            <p:cNvGrpSpPr/>
            <p:nvPr/>
          </p:nvGrpSpPr>
          <p:grpSpPr>
            <a:xfrm>
              <a:off x="3851053" y="2999498"/>
              <a:ext cx="567433" cy="625633"/>
              <a:chOff x="3025285" y="2467465"/>
              <a:chExt cx="425575" cy="469225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0FD2C2D-3DB3-8822-91CF-D3B7C3918B0D}"/>
                  </a:ext>
                </a:extLst>
              </p:cNvPr>
              <p:cNvSpPr txBox="1"/>
              <p:nvPr/>
            </p:nvSpPr>
            <p:spPr>
              <a:xfrm>
                <a:off x="3025285" y="2842668"/>
                <a:ext cx="425575" cy="94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09365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MFA</a:t>
                </a:r>
              </a:p>
            </p:txBody>
          </p:sp>
          <p:pic>
            <p:nvPicPr>
              <p:cNvPr id="110" name="Graphic 10">
                <a:extLst>
                  <a:ext uri="{FF2B5EF4-FFF2-40B4-BE49-F238E27FC236}">
                    <a16:creationId xmlns:a16="http://schemas.microsoft.com/office/drawing/2014/main" id="{94D9B877-FC66-9DE7-BB8A-B15E864D7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032763" y="2467465"/>
                <a:ext cx="365585" cy="365583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29027B6-B3A5-F89F-FA66-7EB64E26972A}"/>
                </a:ext>
              </a:extLst>
            </p:cNvPr>
            <p:cNvGrpSpPr/>
            <p:nvPr/>
          </p:nvGrpSpPr>
          <p:grpSpPr>
            <a:xfrm>
              <a:off x="3771924" y="3839414"/>
              <a:ext cx="725691" cy="709741"/>
              <a:chOff x="3020910" y="3097408"/>
              <a:chExt cx="544268" cy="532307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CD0F91C-CA6D-20D5-FB5E-DC3D4D83FBCC}"/>
                  </a:ext>
                </a:extLst>
              </p:cNvPr>
              <p:cNvSpPr txBox="1"/>
              <p:nvPr/>
            </p:nvSpPr>
            <p:spPr>
              <a:xfrm>
                <a:off x="3020910" y="3441672"/>
                <a:ext cx="544268" cy="1880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095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Postura</a:t>
                </a: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 y 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salud</a:t>
                </a: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 del 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equipo</a:t>
                </a:r>
                <a:endParaRPr lang="en-US" sz="800" dirty="0">
                  <a:solidFill>
                    <a:schemeClr val="bg1"/>
                  </a:solidFill>
                  <a:latin typeface="CiscoSansTT ExtraLight"/>
                  <a:cs typeface="CiscoSansTT Light" panose="020B0503020201020303" pitchFamily="34" charset="0"/>
                  <a:sym typeface="Arial"/>
                </a:endParaRPr>
              </a:p>
            </p:txBody>
          </p:sp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96442036-C738-57EC-12CC-0109BD4F5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108780" y="3097408"/>
                <a:ext cx="350333" cy="350333"/>
              </a:xfrm>
              <a:prstGeom prst="rect">
                <a:avLst/>
              </a:prstGeom>
            </p:spPr>
          </p:pic>
        </p:grp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2DBA60B-413D-FCFB-45BA-56231C17D884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63" y="3384061"/>
              <a:ext cx="0" cy="7109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5000"/>
                </a:schemeClr>
              </a:solidFill>
              <a:tailEnd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060777B8-F2AF-2E71-C14F-6EDC9594962C}"/>
                </a:ext>
              </a:extLst>
            </p:cNvPr>
            <p:cNvSpPr/>
            <p:nvPr/>
          </p:nvSpPr>
          <p:spPr>
            <a:xfrm>
              <a:off x="3640824" y="2265145"/>
              <a:ext cx="886648" cy="2352890"/>
            </a:xfrm>
            <a:prstGeom prst="roundRect">
              <a:avLst>
                <a:gd name="adj" fmla="val 16137"/>
              </a:avLst>
            </a:prstGeom>
            <a:noFill/>
            <a:ln w="25400">
              <a:solidFill>
                <a:srgbClr val="00B0F0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1">
                <a:defRPr/>
              </a:pPr>
              <a:endParaRPr lang="en-US" dirty="0">
                <a:solidFill>
                  <a:schemeClr val="tx2"/>
                </a:solidFill>
                <a:latin typeface="CiscoSansTT Light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74248D-3703-CD52-9D90-9FE5E0EBBAF7}"/>
                </a:ext>
              </a:extLst>
            </p:cNvPr>
            <p:cNvCxnSpPr>
              <a:cxnSpLocks/>
            </p:cNvCxnSpPr>
            <p:nvPr/>
          </p:nvCxnSpPr>
          <p:spPr>
            <a:xfrm>
              <a:off x="3183568" y="3459068"/>
              <a:ext cx="431984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2ECEEE-4E15-7D9C-3A21-2C59F2CD1142}"/>
                </a:ext>
              </a:extLst>
            </p:cNvPr>
            <p:cNvGrpSpPr/>
            <p:nvPr/>
          </p:nvGrpSpPr>
          <p:grpSpPr>
            <a:xfrm>
              <a:off x="2907270" y="3219066"/>
              <a:ext cx="487447" cy="510625"/>
              <a:chOff x="7437331" y="1037573"/>
              <a:chExt cx="487447" cy="510625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49C98CC-6596-EB63-4FFC-EC9989791626}"/>
                  </a:ext>
                </a:extLst>
              </p:cNvPr>
              <p:cNvSpPr/>
              <p:nvPr/>
            </p:nvSpPr>
            <p:spPr>
              <a:xfrm>
                <a:off x="7437331" y="1037573"/>
                <a:ext cx="456276" cy="456276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0960" rIns="60960" rtlCol="0" anchor="ctr"/>
              <a:lstStyle/>
              <a:p>
                <a:pPr algn="ctr" defTabSz="609581">
                  <a:defRPr/>
                </a:pPr>
                <a:endParaRPr lang="en-US">
                  <a:solidFill>
                    <a:schemeClr val="tx2"/>
                  </a:solidFill>
                  <a:latin typeface="CiscoSansTT Light"/>
                </a:endParaRPr>
              </a:p>
            </p:txBody>
          </p:sp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14A03738-7399-2FA2-5115-3EBBD0568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37331" y="1060752"/>
                <a:ext cx="487447" cy="487446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CAB653-5095-C9BA-23F1-1A5A77E911A6}"/>
                </a:ext>
              </a:extLst>
            </p:cNvPr>
            <p:cNvSpPr txBox="1"/>
            <p:nvPr/>
          </p:nvSpPr>
          <p:spPr>
            <a:xfrm>
              <a:off x="3826793" y="2752271"/>
              <a:ext cx="555908" cy="219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365">
                <a:defRPr/>
              </a:pPr>
              <a:r>
                <a:rPr lang="en-US" sz="800" dirty="0">
                  <a:solidFill>
                    <a:schemeClr val="bg1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Auth</a:t>
              </a: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ECC3D43-C82B-D961-94A2-5626DE93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05540" y="2387381"/>
              <a:ext cx="392407" cy="392407"/>
            </a:xfrm>
            <a:prstGeom prst="rect">
              <a:avLst/>
            </a:prstGeom>
            <a:effectLst>
              <a:outerShdw blurRad="50800" dist="50800" dir="5400000" sx="6000" sy="6000" algn="ctr" rotWithShape="0">
                <a:srgbClr val="000000">
                  <a:alpha val="43137"/>
                </a:srgbClr>
              </a:outerShdw>
            </a:effectLst>
          </p:spPr>
        </p:pic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7034A6D-C5D9-227B-FA22-4DEA309C9208}"/>
                </a:ext>
              </a:extLst>
            </p:cNvPr>
            <p:cNvGrpSpPr/>
            <p:nvPr/>
          </p:nvGrpSpPr>
          <p:grpSpPr>
            <a:xfrm>
              <a:off x="5177082" y="3165813"/>
              <a:ext cx="1994017" cy="610304"/>
              <a:chOff x="3898278" y="2356135"/>
              <a:chExt cx="1495513" cy="457728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B2F3DB9-24A8-83D1-2213-A81AD228003B}"/>
                  </a:ext>
                </a:extLst>
              </p:cNvPr>
              <p:cNvSpPr/>
              <p:nvPr/>
            </p:nvSpPr>
            <p:spPr>
              <a:xfrm>
                <a:off x="3930057" y="2724543"/>
                <a:ext cx="258508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 dirty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DNS</a:t>
                </a:r>
              </a:p>
            </p:txBody>
          </p:sp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2C61DBF8-36CA-5824-788F-8E69E0D18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898278" y="2400136"/>
                <a:ext cx="330358" cy="337626"/>
              </a:xfrm>
              <a:prstGeom prst="rect">
                <a:avLst/>
              </a:prstGeom>
            </p:spPr>
          </p:pic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D1F320A-7B9E-18F9-9573-E7A252AA1E8D}"/>
                  </a:ext>
                </a:extLst>
              </p:cNvPr>
              <p:cNvSpPr/>
              <p:nvPr/>
            </p:nvSpPr>
            <p:spPr>
              <a:xfrm>
                <a:off x="4315238" y="2724543"/>
                <a:ext cx="258508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SWG</a:t>
                </a:r>
              </a:p>
            </p:txBody>
          </p:sp>
          <p:pic>
            <p:nvPicPr>
              <p:cNvPr id="97" name="Graphic 108">
                <a:extLst>
                  <a:ext uri="{FF2B5EF4-FFF2-40B4-BE49-F238E27FC236}">
                    <a16:creationId xmlns:a16="http://schemas.microsoft.com/office/drawing/2014/main" id="{6071B568-34A4-858E-985D-DD3178F10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296462" y="2398364"/>
                <a:ext cx="309158" cy="315961"/>
              </a:xfrm>
              <a:prstGeom prst="rect">
                <a:avLst/>
              </a:prstGeom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425925F-F85A-54D4-0AE6-BFAF2AD61340}"/>
                  </a:ext>
                </a:extLst>
              </p:cNvPr>
              <p:cNvSpPr/>
              <p:nvPr/>
            </p:nvSpPr>
            <p:spPr>
              <a:xfrm>
                <a:off x="4724969" y="2724541"/>
                <a:ext cx="203930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DLP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6BD2060-E487-C36C-848C-96A8B56885E4}"/>
                  </a:ext>
                </a:extLst>
              </p:cNvPr>
              <p:cNvSpPr/>
              <p:nvPr/>
            </p:nvSpPr>
            <p:spPr>
              <a:xfrm>
                <a:off x="5065263" y="2724540"/>
                <a:ext cx="286725" cy="8932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218734">
                  <a:lnSpc>
                    <a:spcPct val="95000"/>
                  </a:lnSpc>
                  <a:defRPr/>
                </a:pPr>
                <a:r>
                  <a:rPr lang="en-US" sz="800" kern="0">
                    <a:solidFill>
                      <a:schemeClr val="bg1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CASB</a:t>
                </a:r>
              </a:p>
            </p:txBody>
          </p:sp>
          <p:pic>
            <p:nvPicPr>
              <p:cNvPr id="100" name="Graphic 80">
                <a:extLst>
                  <a:ext uri="{FF2B5EF4-FFF2-40B4-BE49-F238E27FC236}">
                    <a16:creationId xmlns:a16="http://schemas.microsoft.com/office/drawing/2014/main" id="{9787E0BF-1A46-04F2-8BE2-BD08F1A1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5028205" y="2356135"/>
                <a:ext cx="365586" cy="373628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7930E50A-4D0C-7167-07C0-01BA4332F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643809" y="2384072"/>
                <a:ext cx="344538" cy="344538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7510D9C-7112-8526-9808-353AEB94B44F}"/>
                </a:ext>
              </a:extLst>
            </p:cNvPr>
            <p:cNvGrpSpPr/>
            <p:nvPr/>
          </p:nvGrpSpPr>
          <p:grpSpPr>
            <a:xfrm>
              <a:off x="8188897" y="3203505"/>
              <a:ext cx="487447" cy="510626"/>
              <a:chOff x="7437331" y="1037573"/>
              <a:chExt cx="487447" cy="51062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FFAA68A-FAD8-4AFE-23D1-D782365402D8}"/>
                  </a:ext>
                </a:extLst>
              </p:cNvPr>
              <p:cNvSpPr/>
              <p:nvPr/>
            </p:nvSpPr>
            <p:spPr>
              <a:xfrm>
                <a:off x="7437331" y="1037573"/>
                <a:ext cx="456276" cy="456276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0960" rIns="60960" rtlCol="0" anchor="ctr"/>
              <a:lstStyle/>
              <a:p>
                <a:pPr algn="ctr" defTabSz="609581">
                  <a:defRPr/>
                </a:pPr>
                <a:endParaRPr lang="en-US">
                  <a:solidFill>
                    <a:schemeClr val="tx2"/>
                  </a:solidFill>
                  <a:latin typeface="CiscoSansTT Light"/>
                </a:endParaRPr>
              </a:p>
            </p:txBody>
          </p: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8290A6E9-AD81-2936-92B3-7AEB5E1CE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37331" y="1060752"/>
                <a:ext cx="487447" cy="487447"/>
              </a:xfrm>
              <a:prstGeom prst="rect">
                <a:avLst/>
              </a:prstGeom>
            </p:spPr>
          </p:pic>
        </p:grpSp>
      </p:grpSp>
      <p:cxnSp>
        <p:nvCxnSpPr>
          <p:cNvPr id="114" name="Google Shape;876;p85">
            <a:extLst>
              <a:ext uri="{FF2B5EF4-FFF2-40B4-BE49-F238E27FC236}">
                <a16:creationId xmlns:a16="http://schemas.microsoft.com/office/drawing/2014/main" id="{ED4B82D0-7B52-1C87-9DE1-0A5A89DA80DA}"/>
              </a:ext>
            </a:extLst>
          </p:cNvPr>
          <p:cNvCxnSpPr>
            <a:cxnSpLocks/>
          </p:cNvCxnSpPr>
          <p:nvPr/>
        </p:nvCxnSpPr>
        <p:spPr>
          <a:xfrm flipH="1" flipV="1">
            <a:off x="2044992" y="4492493"/>
            <a:ext cx="337149" cy="30024"/>
          </a:xfrm>
          <a:prstGeom prst="straightConnector1">
            <a:avLst/>
          </a:prstGeom>
          <a:noFill/>
          <a:ln w="12700" cap="flat" cmpd="sng" algn="ctr">
            <a:solidFill>
              <a:srgbClr val="00BCEB"/>
            </a:solidFill>
            <a:prstDash val="solid"/>
            <a:headEnd type="none" w="med" len="med"/>
            <a:tailEnd type="none" w="sm" len="sm"/>
          </a:ln>
          <a:effectLst/>
        </p:spPr>
      </p:cxnSp>
      <p:cxnSp>
        <p:nvCxnSpPr>
          <p:cNvPr id="115" name="Google Shape;876;p85">
            <a:extLst>
              <a:ext uri="{FF2B5EF4-FFF2-40B4-BE49-F238E27FC236}">
                <a16:creationId xmlns:a16="http://schemas.microsoft.com/office/drawing/2014/main" id="{D5977375-5572-D281-9E29-48A09DE10C82}"/>
              </a:ext>
            </a:extLst>
          </p:cNvPr>
          <p:cNvCxnSpPr>
            <a:cxnSpLocks/>
          </p:cNvCxnSpPr>
          <p:nvPr/>
        </p:nvCxnSpPr>
        <p:spPr>
          <a:xfrm flipH="1">
            <a:off x="3338861" y="4532059"/>
            <a:ext cx="346811" cy="0"/>
          </a:xfrm>
          <a:prstGeom prst="straightConnector1">
            <a:avLst/>
          </a:prstGeom>
          <a:noFill/>
          <a:ln w="12700" cap="flat" cmpd="sng" algn="ctr">
            <a:solidFill>
              <a:srgbClr val="00BCEB"/>
            </a:solidFill>
            <a:prstDash val="solid"/>
            <a:headEnd type="triangle" w="med" len="sm"/>
            <a:tailEnd type="none" w="sm" len="sm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9BB9B07-942D-23A0-B52C-8AFCB2A1FA02}"/>
              </a:ext>
            </a:extLst>
          </p:cNvPr>
          <p:cNvSpPr txBox="1"/>
          <p:nvPr/>
        </p:nvSpPr>
        <p:spPr>
          <a:xfrm>
            <a:off x="2228111" y="2117486"/>
            <a:ext cx="1388773" cy="547073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Acceso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basado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en</a:t>
            </a:r>
            <a:r>
              <a:rPr lang="en-US" sz="1244" kern="0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 </a:t>
            </a: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agente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BCC1377-06CB-DF74-57B9-4675EEEEAF0E}"/>
              </a:ext>
            </a:extLst>
          </p:cNvPr>
          <p:cNvSpPr txBox="1"/>
          <p:nvPr/>
        </p:nvSpPr>
        <p:spPr>
          <a:xfrm>
            <a:off x="2213566" y="4305445"/>
            <a:ext cx="1388773" cy="355610"/>
          </a:xfrm>
          <a:prstGeom prst="rect">
            <a:avLst/>
          </a:prstGeom>
          <a:noFill/>
        </p:spPr>
        <p:txBody>
          <a:bodyPr wrap="square" lIns="162560" tIns="81280" rIns="162560" bIns="81280" rtlCol="0" anchor="t">
            <a:spAutoFit/>
          </a:bodyPr>
          <a:lstStyle/>
          <a:p>
            <a:pPr algn="ctr" defTabSz="8124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44" kern="0" dirty="0" err="1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Tunel</a:t>
            </a:r>
            <a:endParaRPr lang="en-US" sz="2844" kern="0" dirty="0">
              <a:solidFill>
                <a:srgbClr val="FFFFFF"/>
              </a:solidFill>
              <a:cs typeface="+mn-cs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B81B8D0B-E6E2-CCE6-D4E5-CDA2FDC5709A}"/>
              </a:ext>
            </a:extLst>
          </p:cNvPr>
          <p:cNvSpPr/>
          <p:nvPr/>
        </p:nvSpPr>
        <p:spPr>
          <a:xfrm>
            <a:off x="5373837" y="2975223"/>
            <a:ext cx="2786894" cy="1135180"/>
          </a:xfrm>
          <a:prstGeom prst="roundRect">
            <a:avLst>
              <a:gd name="adj" fmla="val 16137"/>
            </a:avLst>
          </a:prstGeom>
          <a:noFill/>
          <a:ln w="25400">
            <a:solidFill>
              <a:srgbClr val="00B0F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1">
              <a:defRPr/>
            </a:pPr>
            <a:endParaRPr lang="en-US" dirty="0">
              <a:solidFill>
                <a:schemeClr val="tx2"/>
              </a:solidFill>
              <a:latin typeface="CiscoSansTT Light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C031D2F-0A76-26BE-8744-766D77FE0726}"/>
              </a:ext>
            </a:extLst>
          </p:cNvPr>
          <p:cNvCxnSpPr>
            <a:cxnSpLocks/>
            <a:stCxn id="82" idx="3"/>
            <a:endCxn id="130" idx="1"/>
          </p:cNvCxnSpPr>
          <p:nvPr/>
        </p:nvCxnSpPr>
        <p:spPr>
          <a:xfrm flipV="1">
            <a:off x="5012124" y="3542813"/>
            <a:ext cx="361713" cy="9767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AB7226B-9403-9D49-824C-FF73987A0CDF}"/>
              </a:ext>
            </a:extLst>
          </p:cNvPr>
          <p:cNvCxnSpPr>
            <a:cxnSpLocks/>
            <a:stCxn id="130" idx="3"/>
            <a:endCxn id="92" idx="2"/>
          </p:cNvCxnSpPr>
          <p:nvPr/>
        </p:nvCxnSpPr>
        <p:spPr>
          <a:xfrm>
            <a:off x="8160731" y="3542813"/>
            <a:ext cx="228174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076C6E-1BAB-5937-2E63-6583803377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2" name="Up Arrow Callout 1">
            <a:extLst>
              <a:ext uri="{FF2B5EF4-FFF2-40B4-BE49-F238E27FC236}">
                <a16:creationId xmlns:a16="http://schemas.microsoft.com/office/drawing/2014/main" id="{3E5E856E-FBA7-A030-4EB3-D549A049C09A}"/>
              </a:ext>
            </a:extLst>
          </p:cNvPr>
          <p:cNvSpPr/>
          <p:nvPr/>
        </p:nvSpPr>
        <p:spPr>
          <a:xfrm>
            <a:off x="930198" y="5444402"/>
            <a:ext cx="9865238" cy="574158"/>
          </a:xfrm>
          <a:prstGeom prst="upArrowCallou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dirty="0"/>
              <a:t>XDR / SIEM / Threat Hunting</a:t>
            </a:r>
          </a:p>
        </p:txBody>
      </p:sp>
    </p:spTree>
    <p:extLst>
      <p:ext uri="{BB962C8B-B14F-4D97-AF65-F5344CB8AC3E}">
        <p14:creationId xmlns:p14="http://schemas.microsoft.com/office/powerpoint/2010/main" val="34631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7DBA-34ED-D079-43E0-14DEE978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1F63C1-0DD1-E03A-FD4E-BE6362A87236}"/>
              </a:ext>
            </a:extLst>
          </p:cNvPr>
          <p:cNvSpPr/>
          <p:nvPr/>
        </p:nvSpPr>
        <p:spPr>
          <a:xfrm>
            <a:off x="4423144" y="191386"/>
            <a:ext cx="7623544" cy="6539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_tradnl" dirty="0">
                <a:solidFill>
                  <a:schemeClr val="bg1"/>
                </a:solidFill>
              </a:rPr>
              <a:t>Beneficios SASE/SSE</a:t>
            </a:r>
          </a:p>
          <a:p>
            <a:pPr algn="ctr">
              <a:lnSpc>
                <a:spcPct val="150000"/>
              </a:lnSpc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Simplicidad de red. 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Una o dos consolas para conectividad SD-WAN y Seguridad en capas.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Monitoreo centralizado para la red y amenazas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Plataforma y solución basada en principios de Zero Trust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Orden y agilidad operacional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Mantener una buena experiencia de usuario al escalar con la nube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Protección completa para usuarios sin importar de donde conecten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bg1"/>
                </a:solidFill>
              </a:rPr>
              <a:t>Reducción de costo al pagar una sola suscripción por varios productos</a:t>
            </a:r>
          </a:p>
          <a:p>
            <a:endParaRPr lang="en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83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6F783-E506-0904-FB43-F517AA4D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6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B0BED-2A89-F7A0-B61B-BA76C09A5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6533FB-8947-25B0-916F-E85C82011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9925" y="1776248"/>
            <a:ext cx="6650183" cy="3481552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Diego Barrantes</a:t>
            </a:r>
          </a:p>
          <a:p>
            <a:endParaRPr lang="es-CR" dirty="0"/>
          </a:p>
          <a:p>
            <a:r>
              <a:rPr lang="es-CR" dirty="0"/>
              <a:t>Cisco TAC – AAA</a:t>
            </a:r>
            <a:br>
              <a:rPr lang="es-CR" dirty="0"/>
            </a:br>
            <a:r>
              <a:rPr lang="es-CR" dirty="0"/>
              <a:t>ISE, Dot1x, Trust </a:t>
            </a:r>
            <a:r>
              <a:rPr lang="es-CR" dirty="0" err="1"/>
              <a:t>Sec</a:t>
            </a:r>
            <a:r>
              <a:rPr lang="es-CR" dirty="0"/>
              <a:t>, </a:t>
            </a:r>
            <a:r>
              <a:rPr lang="es-CR" dirty="0" err="1"/>
              <a:t>Posture</a:t>
            </a:r>
            <a:r>
              <a:rPr lang="es-CR" dirty="0"/>
              <a:t> (Soluciones NAC)</a:t>
            </a:r>
          </a:p>
          <a:p>
            <a:endParaRPr lang="es-CR" dirty="0"/>
          </a:p>
          <a:p>
            <a:r>
              <a:rPr lang="es-CR" dirty="0"/>
              <a:t>Cisco CS </a:t>
            </a:r>
            <a:r>
              <a:rPr lang="es-CR" dirty="0" err="1"/>
              <a:t>Umbrella</a:t>
            </a:r>
            <a:r>
              <a:rPr lang="es-CR" dirty="0"/>
              <a:t>/</a:t>
            </a:r>
            <a:r>
              <a:rPr lang="es-CR" dirty="0" err="1"/>
              <a:t>OpenDNS</a:t>
            </a:r>
            <a:endParaRPr lang="es-CR" dirty="0"/>
          </a:p>
          <a:p>
            <a:r>
              <a:rPr lang="es-CR" dirty="0"/>
              <a:t>DNS, SWG, SSE</a:t>
            </a:r>
          </a:p>
          <a:p>
            <a:endParaRPr lang="es-CR" dirty="0"/>
          </a:p>
          <a:p>
            <a:r>
              <a:rPr lang="es-CR" dirty="0"/>
              <a:t>CCNA, CCNP Security, Cisco Live Speaker</a:t>
            </a:r>
          </a:p>
        </p:txBody>
      </p:sp>
    </p:spTree>
    <p:extLst>
      <p:ext uri="{BB962C8B-B14F-4D97-AF65-F5344CB8AC3E}">
        <p14:creationId xmlns:p14="http://schemas.microsoft.com/office/powerpoint/2010/main" val="26909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C98B4-B405-26A5-7126-378CD04B5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8DC04-5B62-C4DF-58AF-B7B372DFFFA2}"/>
              </a:ext>
            </a:extLst>
          </p:cNvPr>
          <p:cNvSpPr/>
          <p:nvPr/>
        </p:nvSpPr>
        <p:spPr>
          <a:xfrm>
            <a:off x="262758" y="181303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9B48C0-7FB3-C338-D0C7-0D44DC38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37" y="1934105"/>
            <a:ext cx="2231146" cy="786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F5381-09C0-0595-02C6-58C4FA8D4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31" y="2438600"/>
            <a:ext cx="3432390" cy="1996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1E620-D6EE-AA9F-A0E9-95743D2E6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983" y="2787751"/>
            <a:ext cx="2762968" cy="864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AA32C0-AF01-BF85-6109-94C9478B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260" y="3725260"/>
            <a:ext cx="4971395" cy="1914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2EB082-B44F-76C1-E343-BC1B0180B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589" y="1060951"/>
            <a:ext cx="1366240" cy="78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75DB-B837-13D6-2C4E-C9C6DCCD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C0585D-0946-020F-5E20-D3A02142A74A}"/>
              </a:ext>
            </a:extLst>
          </p:cNvPr>
          <p:cNvSpPr/>
          <p:nvPr/>
        </p:nvSpPr>
        <p:spPr>
          <a:xfrm>
            <a:off x="262758" y="181303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1A014-DB0D-1600-8098-7E7E4B03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37" y="1934105"/>
            <a:ext cx="2231146" cy="786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C80C6-FFB8-2A53-8D5B-8B574BC4C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231" y="2438600"/>
            <a:ext cx="3432390" cy="1996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BAB7E-0836-C483-107B-78A81588F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983" y="2787751"/>
            <a:ext cx="2762968" cy="864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349A7-AA9D-585D-2DED-65BF15554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260" y="3725260"/>
            <a:ext cx="4971395" cy="1914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B3E87-3C95-AA28-A8DA-366509BFE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589" y="1060951"/>
            <a:ext cx="1366240" cy="786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A83AC-A56D-0B1A-1FFA-07194E358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7" b="96970" l="8711" r="91289">
                        <a14:foregroundMark x1="30662" y1="34470" x2="51220" y2="8333"/>
                        <a14:foregroundMark x1="44948" y1="34470" x2="71429" y2="68939"/>
                        <a14:foregroundMark x1="71429" y1="68939" x2="35889" y2="87879"/>
                        <a14:foregroundMark x1="35889" y1="87879" x2="19861" y2="48106"/>
                        <a14:foregroundMark x1="19861" y1="48106" x2="58537" y2="37879"/>
                        <a14:foregroundMark x1="58537" y1="37879" x2="86063" y2="69697"/>
                        <a14:foregroundMark x1="86063" y1="69697" x2="54007" y2="95833"/>
                        <a14:foregroundMark x1="54007" y1="95833" x2="70383" y2="54545"/>
                        <a14:foregroundMark x1="70383" y1="54545" x2="56794" y2="13258"/>
                        <a14:foregroundMark x1="56794" y1="13258" x2="43554" y2="19697"/>
                        <a14:foregroundMark x1="58885" y1="44697" x2="63066" y2="63258"/>
                        <a14:foregroundMark x1="37282" y1="48864" x2="36934" y2="59848"/>
                        <a14:foregroundMark x1="50523" y1="59848" x2="38328" y2="57955"/>
                        <a14:foregroundMark x1="37631" y1="46212" x2="42160" y2="52652"/>
                        <a14:foregroundMark x1="47735" y1="54167" x2="51220" y2="57197"/>
                        <a14:foregroundMark x1="50174" y1="55303" x2="51220" y2="51894"/>
                        <a14:foregroundMark x1="52613" y1="57197" x2="52613" y2="57197"/>
                        <a14:foregroundMark x1="49826" y1="4545" x2="49826" y2="4545"/>
                        <a14:foregroundMark x1="35889" y1="98106" x2="35889" y2="98106"/>
                        <a14:foregroundMark x1="8711" y1="81818" x2="8711" y2="81818"/>
                        <a14:foregroundMark x1="90244" y1="80303" x2="90244" y2="80303"/>
                        <a14:foregroundMark x1="91289" y1="83712" x2="91289" y2="83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872" y="4643165"/>
            <a:ext cx="1083804" cy="996949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44F13E6-17B3-E746-EBAF-92AD2E28C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8529" y="1752171"/>
            <a:ext cx="575245" cy="575245"/>
          </a:xfrm>
          <a:prstGeom prst="rect">
            <a:avLst/>
          </a:prstGeom>
        </p:spPr>
      </p:pic>
      <p:sp>
        <p:nvSpPr>
          <p:cNvPr id="14" name="Multiply 13">
            <a:extLst>
              <a:ext uri="{FF2B5EF4-FFF2-40B4-BE49-F238E27FC236}">
                <a16:creationId xmlns:a16="http://schemas.microsoft.com/office/drawing/2014/main" id="{09BFB9B7-BB94-1CFD-1803-B573FB516A72}"/>
              </a:ext>
            </a:extLst>
          </p:cNvPr>
          <p:cNvSpPr/>
          <p:nvPr/>
        </p:nvSpPr>
        <p:spPr>
          <a:xfrm>
            <a:off x="1187025" y="522577"/>
            <a:ext cx="606749" cy="69222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843EA0-0211-0013-A794-2911F2FEF847}"/>
              </a:ext>
            </a:extLst>
          </p:cNvPr>
          <p:cNvCxnSpPr>
            <a:endCxn id="12" idx="1"/>
          </p:cNvCxnSpPr>
          <p:nvPr/>
        </p:nvCxnSpPr>
        <p:spPr>
          <a:xfrm>
            <a:off x="396684" y="1454262"/>
            <a:ext cx="2691905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92324D-41F1-8077-C70C-ED391BE995A1}"/>
              </a:ext>
            </a:extLst>
          </p:cNvPr>
          <p:cNvCxnSpPr/>
          <p:nvPr/>
        </p:nvCxnSpPr>
        <p:spPr>
          <a:xfrm>
            <a:off x="4588755" y="1454262"/>
            <a:ext cx="2691905" cy="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8F3A79E-F320-BB6E-C7BE-D31543C9B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67" b="96970" l="8711" r="91289">
                        <a14:foregroundMark x1="30662" y1="34470" x2="51220" y2="8333"/>
                        <a14:foregroundMark x1="44948" y1="34470" x2="71429" y2="68939"/>
                        <a14:foregroundMark x1="71429" y1="68939" x2="35889" y2="87879"/>
                        <a14:foregroundMark x1="35889" y1="87879" x2="19861" y2="48106"/>
                        <a14:foregroundMark x1="19861" y1="48106" x2="58537" y2="37879"/>
                        <a14:foregroundMark x1="58537" y1="37879" x2="86063" y2="69697"/>
                        <a14:foregroundMark x1="86063" y1="69697" x2="54007" y2="95833"/>
                        <a14:foregroundMark x1="54007" y1="95833" x2="70383" y2="54545"/>
                        <a14:foregroundMark x1="70383" y1="54545" x2="56794" y2="13258"/>
                        <a14:foregroundMark x1="56794" y1="13258" x2="43554" y2="19697"/>
                        <a14:foregroundMark x1="58885" y1="44697" x2="63066" y2="63258"/>
                        <a14:foregroundMark x1="37282" y1="48864" x2="36934" y2="59848"/>
                        <a14:foregroundMark x1="50523" y1="59848" x2="38328" y2="57955"/>
                        <a14:foregroundMark x1="37631" y1="46212" x2="42160" y2="52652"/>
                        <a14:foregroundMark x1="47735" y1="54167" x2="51220" y2="57197"/>
                        <a14:foregroundMark x1="50174" y1="55303" x2="51220" y2="51894"/>
                        <a14:foregroundMark x1="52613" y1="57197" x2="52613" y2="57197"/>
                        <a14:foregroundMark x1="49826" y1="4545" x2="49826" y2="4545"/>
                        <a14:foregroundMark x1="35889" y1="98106" x2="35889" y2="98106"/>
                        <a14:foregroundMark x1="8711" y1="81818" x2="8711" y2="81818"/>
                        <a14:foregroundMark x1="90244" y1="80303" x2="90244" y2="80303"/>
                        <a14:foregroundMark x1="91289" y1="83712" x2="91289" y2="83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6687" y="4662981"/>
            <a:ext cx="1083804" cy="996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359877-1989-963D-56EE-CCCDA03B97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67" b="96970" l="8711" r="91289">
                        <a14:foregroundMark x1="30662" y1="34470" x2="51220" y2="8333"/>
                        <a14:foregroundMark x1="44948" y1="34470" x2="71429" y2="68939"/>
                        <a14:foregroundMark x1="71429" y1="68939" x2="35889" y2="87879"/>
                        <a14:foregroundMark x1="35889" y1="87879" x2="19861" y2="48106"/>
                        <a14:foregroundMark x1="19861" y1="48106" x2="58537" y2="37879"/>
                        <a14:foregroundMark x1="58537" y1="37879" x2="86063" y2="69697"/>
                        <a14:foregroundMark x1="86063" y1="69697" x2="54007" y2="95833"/>
                        <a14:foregroundMark x1="54007" y1="95833" x2="70383" y2="54545"/>
                        <a14:foregroundMark x1="70383" y1="54545" x2="56794" y2="13258"/>
                        <a14:foregroundMark x1="56794" y1="13258" x2="43554" y2="19697"/>
                        <a14:foregroundMark x1="58885" y1="44697" x2="63066" y2="63258"/>
                        <a14:foregroundMark x1="37282" y1="48864" x2="36934" y2="59848"/>
                        <a14:foregroundMark x1="50523" y1="59848" x2="38328" y2="57955"/>
                        <a14:foregroundMark x1="37631" y1="46212" x2="42160" y2="52652"/>
                        <a14:foregroundMark x1="47735" y1="54167" x2="51220" y2="57197"/>
                        <a14:foregroundMark x1="50174" y1="55303" x2="51220" y2="51894"/>
                        <a14:foregroundMark x1="52613" y1="57197" x2="52613" y2="57197"/>
                        <a14:foregroundMark x1="49826" y1="4545" x2="49826" y2="4545"/>
                        <a14:foregroundMark x1="35889" y1="98106" x2="35889" y2="98106"/>
                        <a14:foregroundMark x1="8711" y1="81818" x2="8711" y2="81818"/>
                        <a14:foregroundMark x1="90244" y1="80303" x2="90244" y2="80303"/>
                        <a14:foregroundMark x1="91289" y1="83712" x2="91289" y2="83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7957" y="4653073"/>
            <a:ext cx="1083804" cy="996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1E87DE-9F4D-BEA9-3519-07898B717F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67" b="96970" l="8711" r="91289">
                        <a14:foregroundMark x1="30662" y1="34470" x2="51220" y2="8333"/>
                        <a14:foregroundMark x1="44948" y1="34470" x2="71429" y2="68939"/>
                        <a14:foregroundMark x1="71429" y1="68939" x2="35889" y2="87879"/>
                        <a14:foregroundMark x1="35889" y1="87879" x2="19861" y2="48106"/>
                        <a14:foregroundMark x1="19861" y1="48106" x2="58537" y2="37879"/>
                        <a14:foregroundMark x1="58537" y1="37879" x2="86063" y2="69697"/>
                        <a14:foregroundMark x1="86063" y1="69697" x2="54007" y2="95833"/>
                        <a14:foregroundMark x1="54007" y1="95833" x2="70383" y2="54545"/>
                        <a14:foregroundMark x1="70383" y1="54545" x2="56794" y2="13258"/>
                        <a14:foregroundMark x1="56794" y1="13258" x2="43554" y2="19697"/>
                        <a14:foregroundMark x1="58885" y1="44697" x2="63066" y2="63258"/>
                        <a14:foregroundMark x1="37282" y1="48864" x2="36934" y2="59848"/>
                        <a14:foregroundMark x1="50523" y1="59848" x2="38328" y2="57955"/>
                        <a14:foregroundMark x1="37631" y1="46212" x2="42160" y2="52652"/>
                        <a14:foregroundMark x1="47735" y1="54167" x2="51220" y2="57197"/>
                        <a14:foregroundMark x1="50174" y1="55303" x2="51220" y2="51894"/>
                        <a14:foregroundMark x1="52613" y1="57197" x2="52613" y2="57197"/>
                        <a14:foregroundMark x1="49826" y1="4545" x2="49826" y2="4545"/>
                        <a14:foregroundMark x1="35889" y1="98106" x2="35889" y2="98106"/>
                        <a14:foregroundMark x1="8711" y1="81818" x2="8711" y2="81818"/>
                        <a14:foregroundMark x1="90244" y1="80303" x2="90244" y2="80303"/>
                        <a14:foregroundMark x1="91289" y1="83712" x2="91289" y2="83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9786" y="4643165"/>
            <a:ext cx="1083804" cy="99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AF5D9-CA9C-975F-F2F0-3D1228BE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E771BE-7B66-18A0-77A5-29943CD412E0}"/>
              </a:ext>
            </a:extLst>
          </p:cNvPr>
          <p:cNvSpPr/>
          <p:nvPr/>
        </p:nvSpPr>
        <p:spPr>
          <a:xfrm>
            <a:off x="262758" y="181303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A4EB9-3446-BACF-0008-835DC74A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888999"/>
            <a:ext cx="5283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39240-AFF9-7F5A-31DD-848A5704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A87111-9896-3C4B-5736-0D01692D4E21}"/>
              </a:ext>
            </a:extLst>
          </p:cNvPr>
          <p:cNvSpPr/>
          <p:nvPr/>
        </p:nvSpPr>
        <p:spPr>
          <a:xfrm>
            <a:off x="283779" y="189186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10B1D-4160-6B07-4410-AE67838D9CFD}"/>
              </a:ext>
            </a:extLst>
          </p:cNvPr>
          <p:cNvSpPr/>
          <p:nvPr/>
        </p:nvSpPr>
        <p:spPr>
          <a:xfrm>
            <a:off x="262757" y="189186"/>
            <a:ext cx="11666483" cy="64953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D6D9A-BDA6-76C6-C822-27C86619F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616" y="954358"/>
            <a:ext cx="1644484" cy="147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ADF13-9625-7848-081C-C03B36FBC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913" y="2285195"/>
            <a:ext cx="1591209" cy="669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E0860-0008-FB46-B955-76D9E1E47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945" y="954358"/>
            <a:ext cx="1591208" cy="1929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B86BC-0653-43BC-6309-921AF49F8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310" y="4264649"/>
            <a:ext cx="3063889" cy="1605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BD25A-E8CB-3065-72E9-30D082BA2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422" y="3905220"/>
            <a:ext cx="1574961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FA7EA0-BF57-B9FD-E04C-86174A565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316" y="426556"/>
            <a:ext cx="4692196" cy="2629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9FF143-3563-F011-776D-9A8AF71DB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10" y="4067828"/>
            <a:ext cx="3063889" cy="16052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F7C607-8D85-4375-4AAF-2227F481B86A}"/>
              </a:ext>
            </a:extLst>
          </p:cNvPr>
          <p:cNvCxnSpPr>
            <a:cxnSpLocks/>
          </p:cNvCxnSpPr>
          <p:nvPr/>
        </p:nvCxnSpPr>
        <p:spPr>
          <a:xfrm>
            <a:off x="2514600" y="2620025"/>
            <a:ext cx="147320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38FAD2-D44A-C674-EF45-55BD3D8B28A1}"/>
              </a:ext>
            </a:extLst>
          </p:cNvPr>
          <p:cNvCxnSpPr>
            <a:cxnSpLocks/>
          </p:cNvCxnSpPr>
          <p:nvPr/>
        </p:nvCxnSpPr>
        <p:spPr>
          <a:xfrm>
            <a:off x="4787900" y="3162300"/>
            <a:ext cx="1500914" cy="2327925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A68E8E-9E96-BEA0-C4B4-14B66BB31E85}"/>
              </a:ext>
            </a:extLst>
          </p:cNvPr>
          <p:cNvCxnSpPr>
            <a:cxnSpLocks/>
          </p:cNvCxnSpPr>
          <p:nvPr/>
        </p:nvCxnSpPr>
        <p:spPr>
          <a:xfrm flipV="1">
            <a:off x="3801913" y="2954855"/>
            <a:ext cx="592286" cy="1571663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CE573CB-3430-5530-0ED8-EF31CEC8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61" y="5673071"/>
            <a:ext cx="1591209" cy="6696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F76438-96CB-4F67-8952-1F1BE5751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36" y="5672016"/>
            <a:ext cx="1591209" cy="66966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615D0A-A915-C707-35EE-302476D36C84}"/>
              </a:ext>
            </a:extLst>
          </p:cNvPr>
          <p:cNvCxnSpPr>
            <a:cxnSpLocks/>
          </p:cNvCxnSpPr>
          <p:nvPr/>
        </p:nvCxnSpPr>
        <p:spPr>
          <a:xfrm flipV="1">
            <a:off x="2054640" y="2920475"/>
            <a:ext cx="2110652" cy="1526014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A90A50-CE5B-E74D-7794-9E3EF961BC92}"/>
              </a:ext>
            </a:extLst>
          </p:cNvPr>
          <p:cNvCxnSpPr>
            <a:cxnSpLocks/>
          </p:cNvCxnSpPr>
          <p:nvPr/>
        </p:nvCxnSpPr>
        <p:spPr>
          <a:xfrm>
            <a:off x="5497989" y="2883995"/>
            <a:ext cx="737059" cy="1183833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6C818B-97EE-1437-DD31-57B5BC4AF96F}"/>
              </a:ext>
            </a:extLst>
          </p:cNvPr>
          <p:cNvCxnSpPr>
            <a:cxnSpLocks/>
          </p:cNvCxnSpPr>
          <p:nvPr/>
        </p:nvCxnSpPr>
        <p:spPr>
          <a:xfrm flipV="1">
            <a:off x="5538357" y="1254701"/>
            <a:ext cx="2475343" cy="1174035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840E5F-76C6-754F-41F5-AB7585DFA3F5}"/>
              </a:ext>
            </a:extLst>
          </p:cNvPr>
          <p:cNvCxnSpPr>
            <a:cxnSpLocks/>
          </p:cNvCxnSpPr>
          <p:nvPr/>
        </p:nvCxnSpPr>
        <p:spPr>
          <a:xfrm flipH="1">
            <a:off x="6911801" y="2790172"/>
            <a:ext cx="949207" cy="1115048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10D44BF-F71B-4BC3-6815-EEC6B7E6FEDD}"/>
              </a:ext>
            </a:extLst>
          </p:cNvPr>
          <p:cNvCxnSpPr>
            <a:cxnSpLocks/>
          </p:cNvCxnSpPr>
          <p:nvPr/>
        </p:nvCxnSpPr>
        <p:spPr>
          <a:xfrm flipV="1">
            <a:off x="5529522" y="1312790"/>
            <a:ext cx="4355832" cy="125769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3F4EF0-9BEB-E195-B1B8-FD2F3D8FE41A}"/>
              </a:ext>
            </a:extLst>
          </p:cNvPr>
          <p:cNvCxnSpPr>
            <a:cxnSpLocks/>
          </p:cNvCxnSpPr>
          <p:nvPr/>
        </p:nvCxnSpPr>
        <p:spPr>
          <a:xfrm flipH="1">
            <a:off x="5104288" y="2051119"/>
            <a:ext cx="3845238" cy="577450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F8BA93-8677-B34A-73E0-A4208B17E38E}"/>
              </a:ext>
            </a:extLst>
          </p:cNvPr>
          <p:cNvCxnSpPr>
            <a:cxnSpLocks/>
          </p:cNvCxnSpPr>
          <p:nvPr/>
        </p:nvCxnSpPr>
        <p:spPr>
          <a:xfrm flipH="1">
            <a:off x="2695280" y="877982"/>
            <a:ext cx="5640331" cy="301862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3525BA-889C-947C-6987-97DA61C4B659}"/>
              </a:ext>
            </a:extLst>
          </p:cNvPr>
          <p:cNvCxnSpPr>
            <a:cxnSpLocks/>
          </p:cNvCxnSpPr>
          <p:nvPr/>
        </p:nvCxnSpPr>
        <p:spPr>
          <a:xfrm flipH="1">
            <a:off x="2695280" y="988108"/>
            <a:ext cx="7198909" cy="402306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C3A77DF-B4ED-731D-0010-D072C149278D}"/>
              </a:ext>
            </a:extLst>
          </p:cNvPr>
          <p:cNvCxnSpPr>
            <a:cxnSpLocks/>
          </p:cNvCxnSpPr>
          <p:nvPr/>
        </p:nvCxnSpPr>
        <p:spPr>
          <a:xfrm flipH="1" flipV="1">
            <a:off x="2728693" y="1665843"/>
            <a:ext cx="7223555" cy="385276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9D2A15-74C4-420E-BCD3-B8743DEB3FED}"/>
              </a:ext>
            </a:extLst>
          </p:cNvPr>
          <p:cNvCxnSpPr>
            <a:cxnSpLocks/>
          </p:cNvCxnSpPr>
          <p:nvPr/>
        </p:nvCxnSpPr>
        <p:spPr>
          <a:xfrm>
            <a:off x="8483995" y="2628569"/>
            <a:ext cx="583389" cy="1636080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E58D1EB-41CC-5483-B554-2D60624CAAD2}"/>
              </a:ext>
            </a:extLst>
          </p:cNvPr>
          <p:cNvCxnSpPr>
            <a:cxnSpLocks/>
          </p:cNvCxnSpPr>
          <p:nvPr/>
        </p:nvCxnSpPr>
        <p:spPr>
          <a:xfrm>
            <a:off x="10011824" y="2570480"/>
            <a:ext cx="656355" cy="1694169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46D7FB8-5E00-8107-82DA-0AFAA725C041}"/>
              </a:ext>
            </a:extLst>
          </p:cNvPr>
          <p:cNvCxnSpPr>
            <a:cxnSpLocks/>
          </p:cNvCxnSpPr>
          <p:nvPr/>
        </p:nvCxnSpPr>
        <p:spPr>
          <a:xfrm flipH="1">
            <a:off x="9311414" y="1360792"/>
            <a:ext cx="1178563" cy="3039235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3505459-A6DE-1A6C-9323-EF4F0C12C339}"/>
              </a:ext>
            </a:extLst>
          </p:cNvPr>
          <p:cNvCxnSpPr>
            <a:cxnSpLocks/>
          </p:cNvCxnSpPr>
          <p:nvPr/>
        </p:nvCxnSpPr>
        <p:spPr>
          <a:xfrm>
            <a:off x="8734035" y="1421888"/>
            <a:ext cx="1604339" cy="3386709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B7125D2-1155-3A8C-C150-C662A7477DC6}"/>
              </a:ext>
            </a:extLst>
          </p:cNvPr>
          <p:cNvCxnSpPr>
            <a:cxnSpLocks/>
          </p:cNvCxnSpPr>
          <p:nvPr/>
        </p:nvCxnSpPr>
        <p:spPr>
          <a:xfrm>
            <a:off x="5015982" y="2814435"/>
            <a:ext cx="3697031" cy="2056015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6FB5D8-422B-28BD-FFE7-3DEA1281C3BA}"/>
              </a:ext>
            </a:extLst>
          </p:cNvPr>
          <p:cNvCxnSpPr>
            <a:cxnSpLocks/>
          </p:cNvCxnSpPr>
          <p:nvPr/>
        </p:nvCxnSpPr>
        <p:spPr>
          <a:xfrm>
            <a:off x="2602223" y="1707227"/>
            <a:ext cx="1492769" cy="803246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13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39FD-206B-E23E-16A2-105A9D6A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798EC4A-53E6-F01C-A95E-B9339063E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600" y="698500"/>
            <a:ext cx="6286499" cy="5778500"/>
          </a:xfrm>
          <a:prstGeom prst="wedgeRoundRectCallout">
            <a:avLst>
              <a:gd name="adj1" fmla="val 56525"/>
              <a:gd name="adj2" fmla="val 33101"/>
              <a:gd name="adj3" fmla="val 16667"/>
            </a:avLst>
          </a:prstGeom>
          <a:solidFill>
            <a:schemeClr val="accent4">
              <a:alpha val="59762"/>
            </a:schemeClr>
          </a:solidFill>
          <a:ln w="25400">
            <a:noFill/>
          </a:ln>
        </p:spPr>
        <p:txBody>
          <a:bodyPr anchor="ctr" anchorCtr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dirty="0"/>
              <a:t>Todas las entidades o recursos no son de confianza de forma predeterminada.</a:t>
            </a:r>
            <a:br>
              <a:rPr lang="es-ES_tradnl" dirty="0"/>
            </a:br>
            <a:endParaRPr lang="es-ES_trad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dirty="0"/>
              <a:t>El acceso será dado con privilegios mínimos.</a:t>
            </a:r>
            <a:br>
              <a:rPr lang="es-ES_tradnl" dirty="0"/>
            </a:br>
            <a:endParaRPr lang="es-ES_tradn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dirty="0"/>
              <a:t>Implementación de monitoreo integral de seguridad.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93CEC3-481E-2C83-AF8F-D61717BBB8BF}"/>
              </a:ext>
            </a:extLst>
          </p:cNvPr>
          <p:cNvSpPr/>
          <p:nvPr/>
        </p:nvSpPr>
        <p:spPr>
          <a:xfrm>
            <a:off x="342900" y="1308100"/>
            <a:ext cx="3302000" cy="876300"/>
          </a:xfrm>
          <a:prstGeom prst="rect">
            <a:avLst/>
          </a:prstGeom>
          <a:solidFill>
            <a:schemeClr val="accent4">
              <a:alpha val="7040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Zero Trust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422F04-CF79-5C09-C068-2119A8D566D1}"/>
              </a:ext>
            </a:extLst>
          </p:cNvPr>
          <p:cNvSpPr/>
          <p:nvPr/>
        </p:nvSpPr>
        <p:spPr>
          <a:xfrm>
            <a:off x="342900" y="4794250"/>
            <a:ext cx="3302000" cy="876300"/>
          </a:xfrm>
          <a:prstGeom prst="rect">
            <a:avLst/>
          </a:prstGeom>
          <a:solidFill>
            <a:schemeClr val="tx2">
              <a:alpha val="696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74D93-F350-CCCB-D1F9-A24731B946A6}"/>
              </a:ext>
            </a:extLst>
          </p:cNvPr>
          <p:cNvSpPr/>
          <p:nvPr/>
        </p:nvSpPr>
        <p:spPr>
          <a:xfrm>
            <a:off x="342900" y="2990850"/>
            <a:ext cx="3302000" cy="876300"/>
          </a:xfrm>
          <a:prstGeom prst="rect">
            <a:avLst/>
          </a:prstGeom>
          <a:solidFill>
            <a:schemeClr val="accent3">
              <a:alpha val="699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B0AB6-ED62-AF7F-6FCC-9785A8036948}"/>
              </a:ext>
            </a:extLst>
          </p:cNvPr>
          <p:cNvSpPr/>
          <p:nvPr/>
        </p:nvSpPr>
        <p:spPr>
          <a:xfrm>
            <a:off x="5473700" y="5721350"/>
            <a:ext cx="4127500" cy="44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CR" dirty="0"/>
              <a:t>NIST SP 800-207 Zero Trust </a:t>
            </a:r>
            <a:r>
              <a:rPr lang="es-CR" dirty="0" err="1"/>
              <a:t>Architecture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7200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50CED-FFCE-251F-1386-BE4842201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EC89CE4-22D1-8B8B-C2A4-791127895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600" y="698500"/>
            <a:ext cx="6286499" cy="5778500"/>
          </a:xfrm>
          <a:prstGeom prst="wedgeRoundRectCallout">
            <a:avLst>
              <a:gd name="adj1" fmla="val 56525"/>
              <a:gd name="adj2" fmla="val 33101"/>
              <a:gd name="adj3" fmla="val 16667"/>
            </a:avLst>
          </a:prstGeom>
          <a:solidFill>
            <a:schemeClr val="accent3">
              <a:alpha val="59762"/>
            </a:schemeClr>
          </a:solidFill>
          <a:ln w="25400">
            <a:noFill/>
          </a:ln>
        </p:spPr>
        <p:txBody>
          <a:bodyPr>
            <a:normAutofit lnSpcReduction="10000"/>
          </a:bodyPr>
          <a:lstStyle/>
          <a:p>
            <a:r>
              <a:rPr lang="es-ES_tradnl" dirty="0" err="1"/>
              <a:t>Secure</a:t>
            </a:r>
            <a:r>
              <a:rPr lang="es-ES_tradnl" dirty="0"/>
              <a:t> Access </a:t>
            </a:r>
            <a:r>
              <a:rPr lang="es-ES_tradnl" dirty="0" err="1"/>
              <a:t>Service</a:t>
            </a:r>
            <a:r>
              <a:rPr lang="es-ES_tradnl" dirty="0"/>
              <a:t> Edge</a:t>
            </a:r>
          </a:p>
          <a:p>
            <a:endParaRPr lang="es-ES_tradnl" dirty="0"/>
          </a:p>
          <a:p>
            <a:r>
              <a:rPr lang="es-ES_tradnl" dirty="0"/>
              <a:t>Capacidades de red convergente y seguridad como servicio (</a:t>
            </a:r>
            <a:r>
              <a:rPr lang="es-ES_tradnl" dirty="0" err="1"/>
              <a:t>Sec</a:t>
            </a:r>
            <a:r>
              <a:rPr lang="es-ES_tradnl" dirty="0"/>
              <a:t> </a:t>
            </a:r>
            <a:r>
              <a:rPr lang="es-ES_tradnl" dirty="0" err="1"/>
              <a:t>aaS</a:t>
            </a:r>
            <a:r>
              <a:rPr lang="es-ES_tradnl" dirty="0"/>
              <a:t>)</a:t>
            </a:r>
          </a:p>
          <a:p>
            <a:endParaRPr lang="es-ES_tradnl" dirty="0"/>
          </a:p>
          <a:p>
            <a:r>
              <a:rPr lang="es-ES_tradnl" dirty="0"/>
              <a:t>Basadas en arquitectura de nube y de un solo proveedor.</a:t>
            </a:r>
          </a:p>
          <a:p>
            <a:endParaRPr lang="es-ES_tradnl" dirty="0"/>
          </a:p>
          <a:p>
            <a:r>
              <a:rPr lang="es-ES_tradnl" dirty="0"/>
              <a:t>Conecta usuarios y dispositivos a aplicaciones de forma segura.</a:t>
            </a:r>
          </a:p>
          <a:p>
            <a:endParaRPr lang="es-ES_tradnl" dirty="0"/>
          </a:p>
          <a:p>
            <a:r>
              <a:rPr lang="es-ES_tradnl" dirty="0"/>
              <a:t>Protege oficinas satélite, usuarios remotos, recursos en premisa, aplicativos privados y servicios de nube </a:t>
            </a:r>
          </a:p>
          <a:p>
            <a:endParaRPr lang="es-ES" dirty="0"/>
          </a:p>
          <a:p>
            <a:endParaRPr lang="es-C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80CAB1-5560-8713-91C8-5991EEBEADEA}"/>
              </a:ext>
            </a:extLst>
          </p:cNvPr>
          <p:cNvSpPr/>
          <p:nvPr/>
        </p:nvSpPr>
        <p:spPr>
          <a:xfrm>
            <a:off x="342900" y="1308100"/>
            <a:ext cx="3302000" cy="876300"/>
          </a:xfrm>
          <a:prstGeom prst="rect">
            <a:avLst/>
          </a:prstGeom>
          <a:solidFill>
            <a:schemeClr val="accent4">
              <a:alpha val="7040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Zero Trust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3DD5B4-349D-13D4-11C8-D549EC93348D}"/>
              </a:ext>
            </a:extLst>
          </p:cNvPr>
          <p:cNvSpPr/>
          <p:nvPr/>
        </p:nvSpPr>
        <p:spPr>
          <a:xfrm>
            <a:off x="342900" y="4794250"/>
            <a:ext cx="3302000" cy="876300"/>
          </a:xfrm>
          <a:prstGeom prst="rect">
            <a:avLst/>
          </a:prstGeom>
          <a:solidFill>
            <a:schemeClr val="tx2">
              <a:alpha val="696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594BB-0371-D6C2-6500-7818F4E74C6E}"/>
              </a:ext>
            </a:extLst>
          </p:cNvPr>
          <p:cNvSpPr/>
          <p:nvPr/>
        </p:nvSpPr>
        <p:spPr>
          <a:xfrm>
            <a:off x="342900" y="2990850"/>
            <a:ext cx="3302000" cy="876300"/>
          </a:xfrm>
          <a:prstGeom prst="rect">
            <a:avLst/>
          </a:prstGeom>
          <a:solidFill>
            <a:schemeClr val="accent3">
              <a:alpha val="699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R" sz="3200" dirty="0"/>
              <a:t>SASE</a:t>
            </a:r>
          </a:p>
        </p:txBody>
      </p:sp>
    </p:spTree>
    <p:extLst>
      <p:ext uri="{BB962C8B-B14F-4D97-AF65-F5344CB8AC3E}">
        <p14:creationId xmlns:p14="http://schemas.microsoft.com/office/powerpoint/2010/main" val="1305960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on PWNEDCR0X7" id="{7CB90811-6441-482C-BC0D-DFCA1B0B2E58}" vid="{7967D421-791E-42D0-9893-143C3BB6948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1180</TotalTime>
  <Words>861</Words>
  <Application>Microsoft Macintosh PowerPoint</Application>
  <PresentationFormat>Widescreen</PresentationFormat>
  <Paragraphs>160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CiscoSansTT</vt:lpstr>
      <vt:lpstr>CiscoSansTT ExtraLight</vt:lpstr>
      <vt:lpstr>CiscoSansTT Light</vt:lpstr>
      <vt:lpstr>Tema de Office</vt:lpstr>
      <vt:lpstr>Desmitificando SASE y SSE en redes Zero Trust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Barrantes Rivera (diebarra)</dc:creator>
  <cp:lastModifiedBy>Diego Barrantes Rivera (diebarra)</cp:lastModifiedBy>
  <cp:revision>4</cp:revision>
  <dcterms:created xsi:type="dcterms:W3CDTF">2024-11-05T00:03:43Z</dcterms:created>
  <dcterms:modified xsi:type="dcterms:W3CDTF">2024-11-08T21:11:09Z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2024-11-08T01:30:31Z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a683995f-4eed-4237-bcea-8e7a3c04216a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Cisco Confidential</vt:lpwstr>
  </property>
</Properties>
</file>